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</p:sldMasterIdLst>
  <p:notesMasterIdLst>
    <p:notesMasterId r:id="rId42"/>
  </p:notesMasterIdLst>
  <p:handoutMasterIdLst>
    <p:handoutMasterId r:id="rId43"/>
  </p:handoutMasterIdLst>
  <p:sldIdLst>
    <p:sldId id="351" r:id="rId2"/>
    <p:sldId id="277" r:id="rId3"/>
    <p:sldId id="287" r:id="rId4"/>
    <p:sldId id="300" r:id="rId5"/>
    <p:sldId id="378" r:id="rId6"/>
    <p:sldId id="413" r:id="rId7"/>
    <p:sldId id="408" r:id="rId8"/>
    <p:sldId id="409" r:id="rId9"/>
    <p:sldId id="396" r:id="rId10"/>
    <p:sldId id="397" r:id="rId11"/>
    <p:sldId id="288" r:id="rId12"/>
    <p:sldId id="418" r:id="rId13"/>
    <p:sldId id="394" r:id="rId14"/>
    <p:sldId id="419" r:id="rId15"/>
    <p:sldId id="395" r:id="rId16"/>
    <p:sldId id="343" r:id="rId17"/>
    <p:sldId id="410" r:id="rId18"/>
    <p:sldId id="340" r:id="rId19"/>
    <p:sldId id="341" r:id="rId20"/>
    <p:sldId id="356" r:id="rId21"/>
    <p:sldId id="363" r:id="rId22"/>
    <p:sldId id="328" r:id="rId23"/>
    <p:sldId id="372" r:id="rId24"/>
    <p:sldId id="330" r:id="rId25"/>
    <p:sldId id="360" r:id="rId26"/>
    <p:sldId id="334" r:id="rId27"/>
    <p:sldId id="365" r:id="rId28"/>
    <p:sldId id="347" r:id="rId29"/>
    <p:sldId id="359" r:id="rId30"/>
    <p:sldId id="336" r:id="rId31"/>
    <p:sldId id="374" r:id="rId32"/>
    <p:sldId id="353" r:id="rId33"/>
    <p:sldId id="375" r:id="rId34"/>
    <p:sldId id="354" r:id="rId35"/>
    <p:sldId id="362" r:id="rId36"/>
    <p:sldId id="338" r:id="rId37"/>
    <p:sldId id="364" r:id="rId38"/>
    <p:sldId id="339" r:id="rId39"/>
    <p:sldId id="400" r:id="rId40"/>
    <p:sldId id="350" r:id="rId41"/>
  </p:sldIdLst>
  <p:sldSz cx="12192000" cy="6858000"/>
  <p:notesSz cx="10020300" cy="6888163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A6A"/>
    <a:srgbClr val="FFFFCC"/>
    <a:srgbClr val="FF7C80"/>
    <a:srgbClr val="960000"/>
    <a:srgbClr val="AFBC08"/>
    <a:srgbClr val="E5F513"/>
    <a:srgbClr val="F47970"/>
    <a:srgbClr val="87783F"/>
    <a:srgbClr val="CED2A6"/>
    <a:srgbClr val="E0F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0" autoAdjust="0"/>
    <p:restoredTop sz="94660"/>
  </p:normalViewPr>
  <p:slideViewPr>
    <p:cSldViewPr snapToGrid="0">
      <p:cViewPr>
        <p:scale>
          <a:sx n="91" d="100"/>
          <a:sy n="91" d="100"/>
        </p:scale>
        <p:origin x="324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MAC%20UAF\2023\EJECUCION%20PRESUPUESTARIA%202023\REPORTE%20EJECUCION%20PRESUPUESTARIA%20ENERO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MAC%20UAF\2023\EJECUCION%20PRESUPUESTARIA%202023\REPORTE%20EJECUCION%20PRESUPUESTARIA%20ENERO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PRESUPUESTO%20SEDEGES%202022\RENDICION%20DE%20CUENTAS%202021\EJECUCION%202021%20PARA%20LA%20RENDICION%20DE%20CUENTAS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MAC%20UAF\2023\EJECUCION%20PRESUPUESTARIA%202023\REPORTE%20EJECUCION%20PRESUPUESTARIA%20ENERO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159784984177929"/>
          <c:y val="0.81461607339958297"/>
          <c:w val="0.56483998845544237"/>
          <c:h val="0.160374410184032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B42-4212-A552-84C50ABBD7D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B42-4212-A552-84C50ABBD7D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B42-4212-A552-84C50ABBD7D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B42-4212-A552-84C50ABBD7D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B42-4212-A552-84C50ABBD7DA}"/>
              </c:ext>
            </c:extLst>
          </c:dPt>
          <c:dLbls>
            <c:dLbl>
              <c:idx val="0"/>
              <c:layout>
                <c:manualLayout>
                  <c:x val="-8.3446717381901944E-3"/>
                  <c:y val="0.24258399709663248"/>
                </c:manualLayout>
              </c:layout>
              <c:tx>
                <c:rich>
                  <a:bodyPr/>
                  <a:lstStyle/>
                  <a:p>
                    <a:fld id="{6583B9A7-2760-41FA-8FE2-D59263862282}" type="CATEGORYNAME">
                      <a:rPr lang="es-ES"/>
                      <a:pPr/>
                      <a:t>[NOMBRE DE CATEGORÍA]</a:t>
                    </a:fld>
                    <a:endParaRPr lang="es-ES" dirty="0"/>
                  </a:p>
                  <a:p>
                    <a:r>
                      <a:rPr lang="es-ES" sz="1400" b="1" dirty="0">
                        <a:solidFill>
                          <a:srgbClr val="C00000"/>
                        </a:solidFill>
                      </a:rPr>
                      <a:t>65%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B42-4212-A552-84C50ABBD7DA}"/>
                </c:ext>
              </c:extLst>
            </c:dLbl>
            <c:dLbl>
              <c:idx val="1"/>
              <c:layout>
                <c:manualLayout>
                  <c:x val="2.2947847280023036E-2"/>
                  <c:y val="0.38409132873633478"/>
                </c:manualLayout>
              </c:layout>
              <c:tx>
                <c:rich>
                  <a:bodyPr/>
                  <a:lstStyle/>
                  <a:p>
                    <a:fld id="{25B907DF-56EB-4356-B88E-1F5108D1261E}" type="CATEGORYNAME">
                      <a:rPr lang="es-ES"/>
                      <a:pPr/>
                      <a:t>[NOMBRE DE CATEGORÍA]</a:t>
                    </a:fld>
                    <a:endParaRPr lang="es-ES" dirty="0"/>
                  </a:p>
                  <a:p>
                    <a:r>
                      <a:rPr lang="es-ES" sz="1400" b="1" dirty="0">
                        <a:solidFill>
                          <a:srgbClr val="C00000"/>
                        </a:solidFill>
                      </a:rPr>
                      <a:t>20%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B42-4212-A552-84C50ABBD7DA}"/>
                </c:ext>
              </c:extLst>
            </c:dLbl>
            <c:dLbl>
              <c:idx val="2"/>
              <c:layout>
                <c:manualLayout>
                  <c:x val="-3.1292519018213234E-2"/>
                  <c:y val="-6.0645999274158126E-2"/>
                </c:manualLayout>
              </c:layout>
              <c:tx>
                <c:rich>
                  <a:bodyPr/>
                  <a:lstStyle/>
                  <a:p>
                    <a:fld id="{85B02EB1-EC8B-4447-A9FE-E0679C84F450}" type="CATEGORYNAME">
                      <a:rPr lang="es-ES"/>
                      <a:pPr/>
                      <a:t>[NOMBRE DE CATEGORÍA]</a:t>
                    </a:fld>
                    <a:endParaRPr lang="es-ES" dirty="0"/>
                  </a:p>
                  <a:p>
                    <a:r>
                      <a:rPr lang="es-ES" sz="1400" b="1" dirty="0">
                        <a:solidFill>
                          <a:srgbClr val="C00000"/>
                        </a:solidFill>
                      </a:rPr>
                      <a:t>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B42-4212-A552-84C50ABBD7DA}"/>
                </c:ext>
              </c:extLst>
            </c:dLbl>
            <c:dLbl>
              <c:idx val="3"/>
              <c:layout>
                <c:manualLayout>
                  <c:x val="3.9637190756403387E-2"/>
                  <c:y val="-5.3907554910362775E-2"/>
                </c:manualLayout>
              </c:layout>
              <c:tx>
                <c:rich>
                  <a:bodyPr/>
                  <a:lstStyle/>
                  <a:p>
                    <a:fld id="{7BA9E7E1-C887-45C9-BB50-11301F5BB9C9}" type="CATEGORYNAME">
                      <a:rPr lang="en-US"/>
                      <a:pPr/>
                      <a:t>[NOMBRE DE CATEGORÍA]</a:t>
                    </a:fld>
                    <a:endParaRPr lang="en-US" dirty="0"/>
                  </a:p>
                  <a:p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B42-4212-A552-84C50ABBD7DA}"/>
                </c:ext>
              </c:extLst>
            </c:dLbl>
            <c:dLbl>
              <c:idx val="4"/>
              <c:layout>
                <c:manualLayout>
                  <c:x val="0.30425384384143417"/>
                  <c:y val="2.5009516416384424E-3"/>
                </c:manualLayout>
              </c:layout>
              <c:tx>
                <c:rich>
                  <a:bodyPr/>
                  <a:lstStyle/>
                  <a:p>
                    <a:fld id="{EF9CCFED-5F0D-432F-931A-0B79B10569FB}" type="CATEGORYNAME">
                      <a:rPr lang="en-US" b="0">
                        <a:solidFill>
                          <a:srgbClr val="002060"/>
                        </a:solidFill>
                      </a:rPr>
                      <a:pPr/>
                      <a:t>[NOMBRE DE CATEGORÍA]</a:t>
                    </a:fld>
                    <a:endParaRPr lang="en-US" b="0" dirty="0">
                      <a:solidFill>
                        <a:srgbClr val="002060"/>
                      </a:solidFill>
                    </a:endParaRPr>
                  </a:p>
                  <a:p>
                    <a:r>
                      <a:rPr lang="en-US" sz="1400" b="1" dirty="0">
                        <a:solidFill>
                          <a:srgbClr val="C00000"/>
                        </a:solidFill>
                      </a:rPr>
                      <a:t>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B42-4212-A552-84C50ABBD7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'PPTO GRAL 1'!$D$22:$D$26</c:f>
              <c:strCache>
                <c:ptCount val="5"/>
                <c:pt idx="0">
                  <c:v>TESORO GENERAL DE LA NACION</c:v>
                </c:pt>
                <c:pt idx="1">
                  <c:v>T.G.N. - FONDO DE COMPENSACION DEPARTAMENTAL</c:v>
                </c:pt>
                <c:pt idx="2">
                  <c:v>T.G.N. - IMPUESTO DIRECTO A LOS HIDROCARBUROS</c:v>
                </c:pt>
                <c:pt idx="3">
                  <c:v>REGALIAS</c:v>
                </c:pt>
                <c:pt idx="4">
                  <c:v>OTROS RECURSOS ESPECIFICOS</c:v>
                </c:pt>
              </c:strCache>
            </c:strRef>
          </c:cat>
          <c:val>
            <c:numRef>
              <c:f>'PPTO GRAL 1'!$E$22:$E$26</c:f>
              <c:numCache>
                <c:formatCode>#,##0.00</c:formatCode>
                <c:ptCount val="5"/>
                <c:pt idx="0">
                  <c:v>22552162</c:v>
                </c:pt>
                <c:pt idx="1">
                  <c:v>7053639</c:v>
                </c:pt>
                <c:pt idx="2">
                  <c:v>1043825</c:v>
                </c:pt>
                <c:pt idx="3">
                  <c:v>3297443</c:v>
                </c:pt>
                <c:pt idx="4">
                  <c:v>948665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B42-4212-A552-84C50ABBD7D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86218776916452E-2"/>
          <c:y val="3.6242775992704618E-2"/>
          <c:w val="0.9320050219912891"/>
          <c:h val="0.87152790351067566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63880384"/>
        <c:axId val="11638814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Hoja2!$C$7</c15:sqref>
                        </c15:formulaRef>
                      </c:ext>
                    </c:extLst>
                    <c:strCache>
                      <c:ptCount val="1"/>
                      <c:pt idx="0">
                        <c:v>GASTOS CORRIENTES                                                                                                           (SUELDOS Y SALARIOS)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Hoja2!$D$7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013-4B24-B755-92C5A3A48E14}"/>
                  </c:ext>
                </c:extLst>
              </c15:ser>
            </c15:filteredBarSeries>
          </c:ext>
        </c:extLst>
      </c:barChart>
      <c:catAx>
        <c:axId val="1163880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3881472"/>
        <c:crosses val="autoZero"/>
        <c:auto val="1"/>
        <c:lblAlgn val="ctr"/>
        <c:lblOffset val="100"/>
        <c:noMultiLvlLbl val="0"/>
      </c:catAx>
      <c:valAx>
        <c:axId val="116388147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163880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45974379686137"/>
          <c:y val="0.28430132930187735"/>
          <c:w val="0.55081422514546408"/>
          <c:h val="0.62542026711295673"/>
        </c:manualLayout>
      </c:layout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8BC7-418E-ABD2-3B68341D9D3D}"/>
              </c:ext>
            </c:extLst>
          </c:dPt>
          <c:dPt>
            <c:idx val="1"/>
            <c:bubble3D val="0"/>
            <c:spPr>
              <a:solidFill>
                <a:srgbClr val="6666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8BC7-418E-ABD2-3B68341D9D3D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8BC7-418E-ABD2-3B68341D9D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8BC7-418E-ABD2-3B68341D9D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8BC7-418E-ABD2-3B68341D9D3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8BC7-418E-ABD2-3B68341D9D3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8BC7-418E-ABD2-3B68341D9D3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8BC7-418E-ABD2-3B68341D9D3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8BC7-418E-ABD2-3B68341D9D3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3-8BC7-418E-ABD2-3B68341D9D3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5-8BC7-418E-ABD2-3B68341D9D3D}"/>
              </c:ext>
            </c:extLst>
          </c:dPt>
          <c:dLbls>
            <c:dLbl>
              <c:idx val="0"/>
              <c:layout>
                <c:manualLayout>
                  <c:x val="0.34647461747873642"/>
                  <c:y val="-0.10978544326589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DEFENSA Y PROTECCIÓN DE LA MUJER  - IDH D.S.2145.</a:t>
                    </a:r>
                  </a:p>
                  <a:p>
                    <a:pPr>
                      <a:defRPr/>
                    </a:pPr>
                    <a:fld id="{CDC85AA8-3AAD-4454-B94E-00CAE65834E7}" type="VALUE">
                      <a:rPr lang="es-E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s-ES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fld id="{8319CB09-032F-48BD-9525-F4EA7EBE1216}" type="PERCENTAGE">
                      <a:rPr lang="es-ES" sz="1400" baseline="0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[PORCENTAJE]</a:t>
                    </a:fld>
                    <a:endParaRPr lang="es-ES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0685173631497"/>
                      <c:h val="0.121120086010580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BC7-418E-ABD2-3B68341D9D3D}"/>
                </c:ext>
              </c:extLst>
            </c:dLbl>
            <c:dLbl>
              <c:idx val="1"/>
              <c:layout>
                <c:manualLayout>
                  <c:x val="0.32459879539066661"/>
                  <c:y val="2.71191027228365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SUPERVISIÓN Y COORDINACIÓN DE GESTIÓN SOCIAL INTEGRADA</a:t>
                    </a:r>
                  </a:p>
                  <a:p>
                    <a:pPr>
                      <a:defRPr/>
                    </a:pPr>
                    <a:fld id="{8BFBF9AC-E9CB-42B4-9A89-FC143D006CC5}" type="VALUE">
                      <a:rPr lang="es-E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s-ES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fld id="{7C13279C-BAD1-4393-A1DF-8902EE16D4E7}" type="PERCENTAGE">
                      <a:rPr lang="es-ES" sz="1400" baseline="0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[PORCENTAJE]</a:t>
                    </a:fld>
                    <a:endParaRPr lang="es-ES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solidFill>
                  <a:srgbClr val="6699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BC7-418E-ABD2-3B68341D9D3D}"/>
                </c:ext>
              </c:extLst>
            </c:dLbl>
            <c:dLbl>
              <c:idx val="2"/>
              <c:layout>
                <c:manualLayout>
                  <c:x val="0.15445255356091306"/>
                  <c:y val="0.166034992855265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ysClr val="windowText" lastClr="000000"/>
                        </a:solidFill>
                      </a:rPr>
                      <a:t>SEDEGES - TGN</a:t>
                    </a:r>
                  </a:p>
                  <a:p>
                    <a:pPr>
                      <a:defRPr/>
                    </a:pPr>
                    <a:fld id="{74D1C22E-8AB0-4829-A021-444C6DE6F0F9}" type="VALUE">
                      <a:rPr lang="en-US">
                        <a:solidFill>
                          <a:sysClr val="windowText" lastClr="000000"/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n-US" baseline="0" dirty="0">
                        <a:solidFill>
                          <a:sysClr val="windowText" lastClr="000000"/>
                        </a:solidFill>
                      </a:rPr>
                      <a:t>; </a:t>
                    </a:r>
                    <a:fld id="{3A5B70D4-5856-410A-910C-3E7C40D01571}" type="PERCENTAGE">
                      <a:rPr lang="en-US" sz="1400" baseline="0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[PORCENTAJE]</a:t>
                    </a:fld>
                    <a:endParaRPr lang="en-US" baseline="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BC7-418E-ABD2-3B68341D9D3D}"/>
                </c:ext>
              </c:extLst>
            </c:dLbl>
            <c:dLbl>
              <c:idx val="3"/>
              <c:layout>
                <c:manualLayout>
                  <c:x val="-0.16572744049346486"/>
                  <c:y val="0.2270506680574553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PROGR. DE ATENCION A  ADULTOS MAYORES EN EL CENTRO TRANSITORIO INTERPROVINCIAL </a:t>
                    </a:r>
                    <a:fld id="{D42284EB-2FF1-4D76-B75D-C52D1C872C26}" type="VALUE">
                      <a:rPr lang="es-E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s-ES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r>
                      <a:rPr lang="es-ES" baseline="0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s-ES" sz="1400" baseline="0" dirty="0">
                        <a:solidFill>
                          <a:srgbClr val="C00000"/>
                        </a:solidFill>
                      </a:rPr>
                      <a:t>0,05%</a:t>
                    </a:r>
                  </a:p>
                </c:rich>
              </c:tx>
              <c:spPr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BC7-418E-ABD2-3B68341D9D3D}"/>
                </c:ext>
              </c:extLst>
            </c:dLbl>
            <c:dLbl>
              <c:idx val="4"/>
              <c:layout>
                <c:manualLayout>
                  <c:x val="-0.20639462907419007"/>
                  <c:y val="0.216683860664250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PROGRAMA DEPARTAMENTAL DE ASISTENCIA SOCIAL.</a:t>
                    </a:r>
                  </a:p>
                  <a:p>
                    <a:pPr>
                      <a:defRPr/>
                    </a:pPr>
                    <a:fld id="{9C1E6C86-02A8-413D-AED0-6B5B28156198}" type="VALUE"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n-US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fld id="{2436F029-6CBD-403B-AAAA-F1A32AEB0AFE}" type="PERCENTAGE">
                      <a:rPr lang="en-US" sz="1400" baseline="0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[PORCENTAJE]</a:t>
                    </a:fld>
                    <a:endParaRPr lang="en-US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BC7-418E-ABD2-3B68341D9D3D}"/>
                </c:ext>
              </c:extLst>
            </c:dLbl>
            <c:dLbl>
              <c:idx val="5"/>
              <c:layout>
                <c:manualLayout>
                  <c:x val="-0.32568163125722416"/>
                  <c:y val="0.159305200125954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PROG. DE PROTECCIÓN PARA ADOLECENTES EXENTOS DE RESPONSABILIDAD PENAL</a:t>
                    </a:r>
                  </a:p>
                  <a:p>
                    <a:pPr>
                      <a:defRPr/>
                    </a:pPr>
                    <a:fld id="{2FF284E2-53A1-463D-B696-B1B0631FCCBC}" type="VALUE"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n-US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r>
                      <a:rPr lang="en-US" sz="1400" baseline="0" dirty="0">
                        <a:solidFill>
                          <a:srgbClr val="C00000"/>
                        </a:solidFill>
                      </a:rPr>
                      <a:t>0,06%</a:t>
                    </a: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BC7-418E-ABD2-3B68341D9D3D}"/>
                </c:ext>
              </c:extLst>
            </c:dLbl>
            <c:dLbl>
              <c:idx val="6"/>
              <c:layout>
                <c:manualLayout>
                  <c:x val="-0.33774179155885303"/>
                  <c:y val="-5.07403277239728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PROGR. CENTRO ESPECIAL PARA MUJERES DEL DELITO DE TRATA Y TRAFICO DE PERSONAS</a:t>
                    </a:r>
                  </a:p>
                  <a:p>
                    <a:pPr>
                      <a:defRPr/>
                    </a:pPr>
                    <a:fld id="{30CF651F-4FC6-4609-AFC8-843FB4C9A7A4}" type="VALUE">
                      <a:rPr lang="es-E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s-ES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fld id="{2B06E1F2-D081-423B-9156-70D21C3980BE}" type="PERCENTAGE">
                      <a:rPr lang="es-ES" sz="1400" baseline="0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[PORCENTAJE]</a:t>
                    </a:fld>
                    <a:endParaRPr lang="es-ES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BC7-418E-ABD2-3B68341D9D3D}"/>
                </c:ext>
              </c:extLst>
            </c:dLbl>
            <c:dLbl>
              <c:idx val="7"/>
              <c:layout>
                <c:manualLayout>
                  <c:x val="-0.34132538117295491"/>
                  <c:y val="-0.248443406812302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PROG. DE MODALIDADES ALTERNATIVAS A LA INSTITUCIONALIZ. DE  NIÑAS, NIÑOS Y ADOLESCENTES</a:t>
                    </a:r>
                  </a:p>
                  <a:p>
                    <a:pPr>
                      <a:defRPr/>
                    </a:pPr>
                    <a:fld id="{7EC8C578-6BF6-4B67-B97D-8D71C1153D82}" type="VALUE">
                      <a:rPr lang="es-E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s-ES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fld id="{E38745C5-0A78-4215-9A9A-35F628CA5E41}" type="PERCENTAGE">
                      <a:rPr lang="es-ES" sz="1400" baseline="0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[PORCENTAJE]</a:t>
                    </a:fld>
                    <a:endParaRPr lang="es-ES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BC7-418E-ABD2-3B68341D9D3D}"/>
                </c:ext>
              </c:extLst>
            </c:dLbl>
            <c:dLbl>
              <c:idx val="8"/>
              <c:layout>
                <c:manualLayout>
                  <c:x val="-8.5093897432943141E-2"/>
                  <c:y val="-0.28716138987809947"/>
                </c:manualLayout>
              </c:layout>
              <c:tx>
                <c:rich>
                  <a:bodyPr/>
                  <a:lstStyle/>
                  <a:p>
                    <a:r>
                      <a:rPr lang="es-ES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PROG.DE PREVENCION Y ATENCION A VICTIMAS DE VIOLENCIA SEXUAL EN EL DEPARTAMENTO DE LA PAZ - CEPAT</a:t>
                    </a:r>
                  </a:p>
                  <a:p>
                    <a:fld id="{18FB0125-9007-4929-BBA0-4593CAFF1E3C}" type="VALUE">
                      <a:rPr lang="es-ES" sz="1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/>
                      <a:t>[VALOR]</a:t>
                    </a:fld>
                    <a:r>
                      <a:rPr lang="es-ES" sz="105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fld id="{5FD6FF5A-0B52-4EB4-97A2-E1704F613131}" type="PERCENTAGE">
                      <a:rPr lang="es-ES" sz="1400" baseline="0">
                        <a:solidFill>
                          <a:srgbClr val="C00000"/>
                        </a:solidFill>
                      </a:rPr>
                      <a:pPr/>
                      <a:t>[PORCENTAJE]</a:t>
                    </a:fld>
                    <a:endParaRPr lang="es-ES" sz="1050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8BC7-418E-ABD2-3B68341D9D3D}"/>
                </c:ext>
              </c:extLst>
            </c:dLbl>
            <c:dLbl>
              <c:idx val="9"/>
              <c:layout>
                <c:manualLayout>
                  <c:x val="9.76777530315492E-2"/>
                  <c:y val="-0.280747999784277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PROGRAMA DE ATENCIÓN INTEGRAL A LA PRIMERA INFANCIA EN EL DEPARTAMENTO DE LA PAZ (PAIPI)</a:t>
                    </a:r>
                  </a:p>
                  <a:p>
                    <a:pPr>
                      <a:defRPr/>
                    </a:pPr>
                    <a:fld id="{C5BA2E3A-D942-4B75-B1B2-1FF3C86F53E0}" type="VALUE">
                      <a:rPr lang="es-E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s-ES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fld id="{A52B0145-2B9A-489B-8725-820CFE84F193}" type="PERCENTAGE">
                      <a:rPr lang="es-ES" sz="1400" baseline="0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[PORCENTAJE]</a:t>
                    </a:fld>
                    <a:endParaRPr lang="es-ES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8BC7-418E-ABD2-3B68341D9D3D}"/>
                </c:ext>
              </c:extLst>
            </c:dLbl>
            <c:dLbl>
              <c:idx val="10"/>
              <c:layout>
                <c:manualLayout>
                  <c:x val="0.35755962894548787"/>
                  <c:y val="-0.268888664661376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PROGRAMA DE ORIENTACION PARA ADOLESCENTES CON RESPONSABILIDAD PENAL </a:t>
                    </a:r>
                  </a:p>
                  <a:p>
                    <a:pPr>
                      <a:defRPr/>
                    </a:pPr>
                    <a:fld id="{F5CD18EF-8AEE-48AA-9978-EE3933828D71}" type="VALUE">
                      <a:rPr lang="es-E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s-ES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; </a:t>
                    </a:r>
                    <a:fld id="{1C143686-4CFA-44CE-9DB4-611A70ED08E3}" type="PERCENTAGE">
                      <a:rPr lang="es-ES" sz="1400" baseline="0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[PORCENTAJE]</a:t>
                    </a:fld>
                    <a:endParaRPr lang="es-ES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10725426770299"/>
                      <c:h val="0.139419428579381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8BC7-418E-ABD2-3B68341D9D3D}"/>
                </c:ext>
              </c:extLst>
            </c:dLbl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'PPTO GRAL 1'!$D$6:$D$16</c:f>
              <c:strCache>
                <c:ptCount val="11"/>
                <c:pt idx="0">
                  <c:v>DEFENSA Y PROTECCIÓN DE LA MUJER  - IDH D.S.2145.</c:v>
                </c:pt>
                <c:pt idx="1">
                  <c:v>SUPERVISIÓN Y COORDINACIÓN DE GESTIÓN SOCIAL INTEGRADA</c:v>
                </c:pt>
                <c:pt idx="2">
                  <c:v>SEDEGES - TGN</c:v>
                </c:pt>
                <c:pt idx="3">
                  <c:v>PROGR. DE ATENCION A  ADULTOS MAYORES EN EL CENTRO TRANSITORIO INTERPROVINCIAL DEL DPTO. DE LA PAZ</c:v>
                </c:pt>
                <c:pt idx="4">
                  <c:v>PROGRAMA DEPARTAMENTAL DE ASISTENCIA SOCIAL.</c:v>
                </c:pt>
                <c:pt idx="5">
                  <c:v>PROG. DE PROTECCIÓN PARA ADOLECENTES EXENTOS DE RESPONSABILIDAD PENAL</c:v>
                </c:pt>
                <c:pt idx="6">
                  <c:v>PROGR. CENTRO ESPECIAL PARA MUJERES DEL DELITO DE TRATA Y TRAFICO DE PERSONAS</c:v>
                </c:pt>
                <c:pt idx="7">
                  <c:v>PROG. DE MODALIDADES ALTERNATIVAS A LA INSTITUCIONALIZ. DE  NIÑAS, NIÑOS Y ADOLESCENTES</c:v>
                </c:pt>
                <c:pt idx="8">
                  <c:v>PROG.DE PREVENCION Y ATENCION A VICTIMAS DE VIOLENCIA SEXUAL EN EL DEPARTAMENTO DE LA PAZ - CEPAT</c:v>
                </c:pt>
                <c:pt idx="9">
                  <c:v>PROGRAMA DE ATENCIÓN INTEGRAL A LA PRIMERA INFANCIA EN EL DEPARTAMENTO DE LA PAZ (PAIPI)</c:v>
                </c:pt>
                <c:pt idx="10">
                  <c:v>PROGRAMA DE ORIENTACION PARA ADOLESCENTES CON RESPONSABILIDAD PENAL EN EL DEPARTAMENTO DE LA PAZ</c:v>
                </c:pt>
              </c:strCache>
            </c:strRef>
          </c:cat>
          <c:val>
            <c:numRef>
              <c:f>'PPTO GRAL 1'!$E$6:$E$16</c:f>
              <c:numCache>
                <c:formatCode>#,##0.00</c:formatCode>
                <c:ptCount val="11"/>
                <c:pt idx="0">
                  <c:v>883825</c:v>
                </c:pt>
                <c:pt idx="1">
                  <c:v>948665</c:v>
                </c:pt>
                <c:pt idx="2">
                  <c:v>22552162</c:v>
                </c:pt>
                <c:pt idx="3">
                  <c:v>160000</c:v>
                </c:pt>
                <c:pt idx="4">
                  <c:v>8050000</c:v>
                </c:pt>
                <c:pt idx="5">
                  <c:v>200000</c:v>
                </c:pt>
                <c:pt idx="6">
                  <c:v>200641</c:v>
                </c:pt>
                <c:pt idx="7">
                  <c:v>300000</c:v>
                </c:pt>
                <c:pt idx="8">
                  <c:v>500000</c:v>
                </c:pt>
                <c:pt idx="9">
                  <c:v>900000</c:v>
                </c:pt>
                <c:pt idx="10">
                  <c:v>200441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BC7-418E-ABD2-3B68341D9D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  <a:scene3d>
      <a:camera prst="orthographicFront"/>
      <a:lightRig rig="threePt" dir="t"/>
    </a:scene3d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A5DC-4042-84F9-2F38D309C9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A5DC-4042-84F9-2F38D309C978}"/>
              </c:ext>
            </c:extLst>
          </c:dPt>
          <c:dPt>
            <c:idx val="2"/>
            <c:bubble3D val="0"/>
            <c:explosion val="1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6-A5DC-4042-84F9-2F38D309C9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A5DC-4042-84F9-2F38D309C9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A5DC-4042-84F9-2F38D309C978}"/>
              </c:ext>
            </c:extLst>
          </c:dPt>
          <c:dLbls>
            <c:dLbl>
              <c:idx val="0"/>
              <c:layout>
                <c:manualLayout>
                  <c:x val="-0.10234654695693556"/>
                  <c:y val="0.1578512361217781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6528BE-9B3B-4027-BE33-18028CD961FF}" type="CATEGORYNAME">
                      <a:rPr lang="en-US" sz="1600" smtClean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fld id="{CDD4F1E9-B52A-482E-AC11-233103B4BD5D}" type="VALUE">
                      <a:rPr lang="en-US" sz="1800" baseline="0" smtClean="0">
                        <a:solidFill>
                          <a:srgbClr val="C00000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5DC-4042-84F9-2F38D309C978}"/>
                </c:ext>
              </c:extLst>
            </c:dLbl>
            <c:dLbl>
              <c:idx val="1"/>
              <c:layout>
                <c:manualLayout>
                  <c:x val="-0.22674168611317069"/>
                  <c:y val="4.69778024745752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1CC7B2-0D9D-4ABC-9D3D-9BCDD90C9A65}" type="CATEGORYNAME">
                      <a:rPr lang="en-US" sz="1600" smtClean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sz="1600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7BF51044-AA8B-41C2-B5C2-C9582AE7814C}" type="VALUE">
                      <a:rPr lang="en-US" sz="1800" baseline="0">
                        <a:solidFill>
                          <a:srgbClr val="C00000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n-US" sz="1600" baseline="0" dirty="0" smtClean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5DC-4042-84F9-2F38D309C978}"/>
                </c:ext>
              </c:extLst>
            </c:dLbl>
            <c:dLbl>
              <c:idx val="2"/>
              <c:layout>
                <c:manualLayout>
                  <c:x val="1.9053923202787454E-2"/>
                  <c:y val="-0.25576803569490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C72C75-01DE-49ED-BED6-849997442637}" type="CATEGORYNAME">
                      <a:rPr lang="en-US" sz="1600" smtClean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endParaRPr lang="en-US" sz="160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>
                        <a:solidFill>
                          <a:schemeClr val="bg1"/>
                        </a:solidFill>
                      </a:defRPr>
                    </a:pPr>
                    <a:r>
                      <a:rPr lang="en-US" sz="1600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5D48E6B1-61B9-4963-A841-66D1FC4601ED}" type="VALUE">
                      <a:rPr lang="en-US" sz="1800" baseline="0">
                        <a:solidFill>
                          <a:srgbClr val="C00000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n-US" sz="1600" baseline="0" dirty="0" smtClean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5DC-4042-84F9-2F38D309C978}"/>
                </c:ext>
              </c:extLst>
            </c:dLbl>
            <c:dLbl>
              <c:idx val="3"/>
              <c:layout>
                <c:manualLayout>
                  <c:x val="0.19625540898871077"/>
                  <c:y val="3.13185349830501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BD8DCB2-7396-4405-833A-6E09E4C0DDAE}" type="CATEGORYNAME">
                      <a:rPr lang="en-US" sz="1600" smtClean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endParaRPr lang="en-US" sz="160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>
                        <a:solidFill>
                          <a:schemeClr val="bg1"/>
                        </a:solidFill>
                      </a:defRPr>
                    </a:pPr>
                    <a:r>
                      <a:rPr lang="en-US" sz="1800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302CBE65-2D09-4E23-A1E9-CE22D306CD45}" type="VALUE">
                      <a:rPr lang="en-US" sz="1800" baseline="0">
                        <a:solidFill>
                          <a:srgbClr val="C00000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n-US" sz="1800" baseline="0" dirty="0" smtClean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5DC-4042-84F9-2F38D309C978}"/>
                </c:ext>
              </c:extLst>
            </c:dLbl>
            <c:dLbl>
              <c:idx val="4"/>
              <c:layout>
                <c:manualLayout>
                  <c:x val="9.4452742185512625E-2"/>
                  <c:y val="0.154246192100424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5728CB-C670-495C-8DF2-7668F3410F4E}" type="CATEGORYNAME">
                      <a:rPr lang="en-US" sz="1600" smtClean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sz="1600" baseline="0" dirty="0" smtClean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>
                        <a:solidFill>
                          <a:schemeClr val="bg1"/>
                        </a:solidFill>
                      </a:defRPr>
                    </a:pPr>
                    <a:fld id="{FB40C772-9325-4C63-A227-F9A7D9808A53}" type="VALUE">
                      <a:rPr lang="en-US" sz="1800" baseline="0" smtClean="0">
                        <a:solidFill>
                          <a:srgbClr val="C00000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5DC-4042-84F9-2F38D309C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De confiabilidad
</c:v>
                </c:pt>
                <c:pt idx="1">
                  <c:v>De cumplimiento</c:v>
                </c:pt>
                <c:pt idx="2">
                  <c:v>Seguimiento</c:v>
                </c:pt>
                <c:pt idx="3">
                  <c:v>Auditoria Operativa</c:v>
                </c:pt>
                <c:pt idx="4">
                  <c:v>Relevamiento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DC-4042-84F9-2F38D309C97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556739-DC3A-43A6-87B2-D908CA246B62}" type="doc">
      <dgm:prSet loTypeId="urn:microsoft.com/office/officeart/2005/8/layout/cycle8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1FB97D9-3018-498E-89D6-FAEAC28711EE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Responsabilidad por la Función Pública</a:t>
          </a:r>
          <a:endParaRPr lang="es-ES" sz="1400" dirty="0">
            <a:solidFill>
              <a:schemeClr val="bg1"/>
            </a:solidFill>
          </a:endParaRPr>
        </a:p>
      </dgm:t>
    </dgm:pt>
    <dgm:pt modelId="{4E35FBB7-2905-43A2-8402-88816233E0F1}" type="parTrans" cxnId="{D74EDB78-752C-4F60-B7D0-C0960EB6892A}">
      <dgm:prSet/>
      <dgm:spPr/>
      <dgm:t>
        <a:bodyPr/>
        <a:lstStyle/>
        <a:p>
          <a:endParaRPr lang="es-ES"/>
        </a:p>
      </dgm:t>
    </dgm:pt>
    <dgm:pt modelId="{76E6A5DF-586F-4CE8-8425-F698B23BFF0C}" type="sibTrans" cxnId="{D74EDB78-752C-4F60-B7D0-C0960EB6892A}">
      <dgm:prSet/>
      <dgm:spPr/>
      <dgm:t>
        <a:bodyPr/>
        <a:lstStyle/>
        <a:p>
          <a:endParaRPr lang="es-ES"/>
        </a:p>
      </dgm:t>
    </dgm:pt>
    <dgm:pt modelId="{6DDA2CE4-80CC-4D77-BC3E-BA0D27375523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Responsabilidad por la Función Pública</a:t>
          </a:r>
          <a:endParaRPr lang="es-ES" sz="1400" dirty="0">
            <a:solidFill>
              <a:schemeClr val="bg1"/>
            </a:solidFill>
          </a:endParaRPr>
        </a:p>
      </dgm:t>
    </dgm:pt>
    <dgm:pt modelId="{64D51A7C-8E5E-40BE-9B63-B0FB5AC9683C}" type="parTrans" cxnId="{2E5CB117-0D52-457A-91DA-0F19FF32E58D}">
      <dgm:prSet/>
      <dgm:spPr/>
      <dgm:t>
        <a:bodyPr/>
        <a:lstStyle/>
        <a:p>
          <a:endParaRPr lang="es-ES"/>
        </a:p>
      </dgm:t>
    </dgm:pt>
    <dgm:pt modelId="{96EE9005-88F1-4C14-BF26-C35EEB368D38}" type="sibTrans" cxnId="{2E5CB117-0D52-457A-91DA-0F19FF32E58D}">
      <dgm:prSet/>
      <dgm:spPr/>
      <dgm:t>
        <a:bodyPr/>
        <a:lstStyle/>
        <a:p>
          <a:endParaRPr lang="es-ES"/>
        </a:p>
      </dgm:t>
    </dgm:pt>
    <dgm:pt modelId="{269DCCA4-76B2-4467-84B6-EBC008441C5D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Ley N°1178</a:t>
          </a:r>
          <a:endParaRPr lang="es-ES" sz="1400" dirty="0">
            <a:solidFill>
              <a:schemeClr val="bg1"/>
            </a:solidFill>
          </a:endParaRPr>
        </a:p>
      </dgm:t>
    </dgm:pt>
    <dgm:pt modelId="{6B9B61BC-29E4-4A41-9440-CF2CEE179584}" type="parTrans" cxnId="{A21BD11A-AC4A-4DF8-9AE0-5270170FD5AA}">
      <dgm:prSet/>
      <dgm:spPr/>
      <dgm:t>
        <a:bodyPr/>
        <a:lstStyle/>
        <a:p>
          <a:endParaRPr lang="es-ES"/>
        </a:p>
      </dgm:t>
    </dgm:pt>
    <dgm:pt modelId="{55AA9A96-04E4-40D3-A088-14FE6A636B77}" type="sibTrans" cxnId="{A21BD11A-AC4A-4DF8-9AE0-5270170FD5AA}">
      <dgm:prSet/>
      <dgm:spPr/>
      <dgm:t>
        <a:bodyPr/>
        <a:lstStyle/>
        <a:p>
          <a:endParaRPr lang="es-ES"/>
        </a:p>
      </dgm:t>
    </dgm:pt>
    <dgm:pt modelId="{9B3EDFD1-84EA-47AC-886F-46E7F058A410}">
      <dgm:prSet phldrT="[Texto]" custT="1"/>
      <dgm:spPr/>
      <dgm:t>
        <a:bodyPr/>
        <a:lstStyle/>
        <a:p>
          <a:r>
            <a:rPr lang="es-ES" sz="13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Normas Básicas del Sistema de Bienes y Servicios NB - SABS</a:t>
          </a:r>
          <a:endParaRPr lang="es-ES" sz="1300" dirty="0">
            <a:solidFill>
              <a:schemeClr val="bg1"/>
            </a:solidFill>
          </a:endParaRPr>
        </a:p>
      </dgm:t>
    </dgm:pt>
    <dgm:pt modelId="{F367EDF1-F7AF-4038-9545-965AF4D34A46}" type="parTrans" cxnId="{A49EFA38-0C8E-4503-AD05-844801764ABB}">
      <dgm:prSet/>
      <dgm:spPr/>
      <dgm:t>
        <a:bodyPr/>
        <a:lstStyle/>
        <a:p>
          <a:endParaRPr lang="es-ES"/>
        </a:p>
      </dgm:t>
    </dgm:pt>
    <dgm:pt modelId="{F33564AA-723F-4975-BCA7-19A36080D044}" type="sibTrans" cxnId="{A49EFA38-0C8E-4503-AD05-844801764ABB}">
      <dgm:prSet/>
      <dgm:spPr/>
      <dgm:t>
        <a:bodyPr/>
        <a:lstStyle/>
        <a:p>
          <a:endParaRPr lang="es-ES"/>
        </a:p>
      </dgm:t>
    </dgm:pt>
    <dgm:pt modelId="{F52BCE1A-FB3A-4B81-8BC7-8738786133CF}">
      <dgm:prSet phldrT="[Texto]" custT="1"/>
      <dgm:spPr/>
      <dgm:t>
        <a:bodyPr/>
        <a:lstStyle/>
        <a:p>
          <a:pPr rtl="0"/>
          <a:r>
            <a:rPr lang="es-ES" sz="1400" b="0" i="0" u="none" dirty="0" smtClean="0">
              <a:solidFill>
                <a:schemeClr val="bg1"/>
              </a:solidFill>
            </a:rPr>
            <a:t>Declaración Jurada de Bienes y Rentas</a:t>
          </a:r>
          <a:endParaRPr lang="es-ES" sz="1400" dirty="0">
            <a:solidFill>
              <a:schemeClr val="bg1"/>
            </a:solidFill>
          </a:endParaRPr>
        </a:p>
      </dgm:t>
    </dgm:pt>
    <dgm:pt modelId="{F8BECCA2-F7D0-4A35-A62F-583BCA2190F4}" type="parTrans" cxnId="{7517320A-EA09-44C8-BF2E-F14F92FB8F4C}">
      <dgm:prSet/>
      <dgm:spPr/>
      <dgm:t>
        <a:bodyPr/>
        <a:lstStyle/>
        <a:p>
          <a:endParaRPr lang="es-ES"/>
        </a:p>
      </dgm:t>
    </dgm:pt>
    <dgm:pt modelId="{DDC78877-79C8-43D7-9FC2-F2B797B529B6}" type="sibTrans" cxnId="{7517320A-EA09-44C8-BF2E-F14F92FB8F4C}">
      <dgm:prSet/>
      <dgm:spPr/>
      <dgm:t>
        <a:bodyPr/>
        <a:lstStyle/>
        <a:p>
          <a:endParaRPr lang="es-ES"/>
        </a:p>
      </dgm:t>
    </dgm:pt>
    <dgm:pt modelId="{19009BAC-0BD0-4ABD-8C65-027DE517B6C5}">
      <dgm:prSet/>
      <dgm:spPr/>
      <dgm:t>
        <a:bodyPr/>
        <a:lstStyle/>
        <a:p>
          <a:endParaRPr lang="es-ES"/>
        </a:p>
      </dgm:t>
    </dgm:pt>
    <dgm:pt modelId="{D978C1F8-6E13-447E-BFF0-74D2341B23F1}" type="parTrans" cxnId="{9F3C0EB5-6FAB-4DFF-AA2C-564C679C6F43}">
      <dgm:prSet/>
      <dgm:spPr/>
      <dgm:t>
        <a:bodyPr/>
        <a:lstStyle/>
        <a:p>
          <a:endParaRPr lang="es-ES"/>
        </a:p>
      </dgm:t>
    </dgm:pt>
    <dgm:pt modelId="{5CA4EE76-E9B0-4A52-9250-A387D61B247D}" type="sibTrans" cxnId="{9F3C0EB5-6FAB-4DFF-AA2C-564C679C6F43}">
      <dgm:prSet/>
      <dgm:spPr/>
      <dgm:t>
        <a:bodyPr/>
        <a:lstStyle/>
        <a:p>
          <a:endParaRPr lang="es-ES"/>
        </a:p>
      </dgm:t>
    </dgm:pt>
    <dgm:pt modelId="{479943AE-109B-4DD6-87E8-5FDCE29318E1}">
      <dgm:prSet/>
      <dgm:spPr/>
      <dgm:t>
        <a:bodyPr/>
        <a:lstStyle/>
        <a:p>
          <a:endParaRPr lang="es-ES"/>
        </a:p>
      </dgm:t>
    </dgm:pt>
    <dgm:pt modelId="{C1F167E4-78EF-4EE9-8972-CD7ADD1E2F17}" type="parTrans" cxnId="{5AA4C77A-AFF2-4DB1-82F3-00EB45F90EF5}">
      <dgm:prSet/>
      <dgm:spPr/>
      <dgm:t>
        <a:bodyPr/>
        <a:lstStyle/>
        <a:p>
          <a:endParaRPr lang="es-ES"/>
        </a:p>
      </dgm:t>
    </dgm:pt>
    <dgm:pt modelId="{F04EB5BC-2CA9-4F24-A86F-31EFEB552C47}" type="sibTrans" cxnId="{5AA4C77A-AFF2-4DB1-82F3-00EB45F90EF5}">
      <dgm:prSet/>
      <dgm:spPr/>
      <dgm:t>
        <a:bodyPr/>
        <a:lstStyle/>
        <a:p>
          <a:endParaRPr lang="es-ES"/>
        </a:p>
      </dgm:t>
    </dgm:pt>
    <dgm:pt modelId="{6C269088-6F73-4851-84DC-46AC0546E0EA}">
      <dgm:prSet custT="1"/>
      <dgm:spPr/>
      <dgm:t>
        <a:bodyPr/>
        <a:lstStyle/>
        <a:p>
          <a:r>
            <a:rPr lang="es-ES" sz="15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Capacitación Contra Incendios</a:t>
          </a:r>
        </a:p>
      </dgm:t>
    </dgm:pt>
    <dgm:pt modelId="{C0E3298C-BE59-43BF-BF94-86D508EE171E}" type="parTrans" cxnId="{62408A8F-EC60-42F9-BF8A-CB5FE74739AE}">
      <dgm:prSet/>
      <dgm:spPr/>
      <dgm:t>
        <a:bodyPr/>
        <a:lstStyle/>
        <a:p>
          <a:endParaRPr lang="es-ES"/>
        </a:p>
      </dgm:t>
    </dgm:pt>
    <dgm:pt modelId="{37C79150-453F-4276-A4E3-6DF77544099F}" type="sibTrans" cxnId="{62408A8F-EC60-42F9-BF8A-CB5FE74739AE}">
      <dgm:prSet/>
      <dgm:spPr/>
      <dgm:t>
        <a:bodyPr/>
        <a:lstStyle/>
        <a:p>
          <a:endParaRPr lang="es-ES"/>
        </a:p>
      </dgm:t>
    </dgm:pt>
    <dgm:pt modelId="{F7FD18B3-01D7-495E-8F21-77E3B8B24B70}">
      <dgm:prSet custT="1"/>
      <dgm:spPr/>
      <dgm:t>
        <a:bodyPr/>
        <a:lstStyle/>
        <a:p>
          <a:r>
            <a:rPr lang="es-ES" sz="14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Atención de Emergencias</a:t>
          </a:r>
        </a:p>
      </dgm:t>
    </dgm:pt>
    <dgm:pt modelId="{3DFC7082-0B8D-4B0B-9488-00EBAE9799D5}" type="parTrans" cxnId="{2E3D7B78-C01B-4950-8497-5BCB86B26627}">
      <dgm:prSet/>
      <dgm:spPr/>
      <dgm:t>
        <a:bodyPr/>
        <a:lstStyle/>
        <a:p>
          <a:endParaRPr lang="es-ES"/>
        </a:p>
      </dgm:t>
    </dgm:pt>
    <dgm:pt modelId="{0742EBAD-E688-44B3-ABC0-64CCEA3518F6}" type="sibTrans" cxnId="{2E3D7B78-C01B-4950-8497-5BCB86B26627}">
      <dgm:prSet/>
      <dgm:spPr/>
      <dgm:t>
        <a:bodyPr/>
        <a:lstStyle/>
        <a:p>
          <a:endParaRPr lang="es-ES"/>
        </a:p>
      </dgm:t>
    </dgm:pt>
    <dgm:pt modelId="{859118B8-1C6C-46FB-892D-78B18886D3A6}" type="pres">
      <dgm:prSet presAssocID="{64556739-DC3A-43A6-87B2-D908CA246B6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FA3BF31-413E-4948-A6FF-305500FAA44C}" type="pres">
      <dgm:prSet presAssocID="{64556739-DC3A-43A6-87B2-D908CA246B62}" presName="wedge1" presStyleLbl="node1" presStyleIdx="0" presStyleCnt="7" custScaleX="111982" custScaleY="106590"/>
      <dgm:spPr/>
      <dgm:t>
        <a:bodyPr/>
        <a:lstStyle/>
        <a:p>
          <a:endParaRPr lang="es-ES"/>
        </a:p>
      </dgm:t>
    </dgm:pt>
    <dgm:pt modelId="{E5CDAF30-2135-48F0-A51B-B1C95FE222B0}" type="pres">
      <dgm:prSet presAssocID="{64556739-DC3A-43A6-87B2-D908CA246B62}" presName="dummy1a" presStyleCnt="0"/>
      <dgm:spPr/>
    </dgm:pt>
    <dgm:pt modelId="{D1FA8A8F-D91A-44A8-AEEA-F559144A0DA2}" type="pres">
      <dgm:prSet presAssocID="{64556739-DC3A-43A6-87B2-D908CA246B62}" presName="dummy1b" presStyleCnt="0"/>
      <dgm:spPr/>
    </dgm:pt>
    <dgm:pt modelId="{91B78DA8-9650-470F-8B15-227BA1984E41}" type="pres">
      <dgm:prSet presAssocID="{64556739-DC3A-43A6-87B2-D908CA246B62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F907D4-239F-4B2E-BA0C-076E56B3522F}" type="pres">
      <dgm:prSet presAssocID="{64556739-DC3A-43A6-87B2-D908CA246B62}" presName="wedge2" presStyleLbl="node1" presStyleIdx="1" presStyleCnt="7" custScaleX="111982" custScaleY="106590"/>
      <dgm:spPr/>
      <dgm:t>
        <a:bodyPr/>
        <a:lstStyle/>
        <a:p>
          <a:endParaRPr lang="es-ES"/>
        </a:p>
      </dgm:t>
    </dgm:pt>
    <dgm:pt modelId="{20653A5A-37C8-485A-B3C6-97D8B4491414}" type="pres">
      <dgm:prSet presAssocID="{64556739-DC3A-43A6-87B2-D908CA246B62}" presName="dummy2a" presStyleCnt="0"/>
      <dgm:spPr/>
    </dgm:pt>
    <dgm:pt modelId="{6FB59C7F-017D-4D65-A73D-7919BF923036}" type="pres">
      <dgm:prSet presAssocID="{64556739-DC3A-43A6-87B2-D908CA246B62}" presName="dummy2b" presStyleCnt="0"/>
      <dgm:spPr/>
    </dgm:pt>
    <dgm:pt modelId="{7398E7A0-254E-47A0-8ED2-EF73EFE35EC8}" type="pres">
      <dgm:prSet presAssocID="{64556739-DC3A-43A6-87B2-D908CA246B62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56A09B-1EED-44D6-BCEF-7B5C24197ACB}" type="pres">
      <dgm:prSet presAssocID="{64556739-DC3A-43A6-87B2-D908CA246B62}" presName="wedge3" presStyleLbl="node1" presStyleIdx="2" presStyleCnt="7" custScaleX="111982" custScaleY="106590"/>
      <dgm:spPr/>
      <dgm:t>
        <a:bodyPr/>
        <a:lstStyle/>
        <a:p>
          <a:endParaRPr lang="es-ES"/>
        </a:p>
      </dgm:t>
    </dgm:pt>
    <dgm:pt modelId="{72FB0EE1-D834-450F-A2D4-52CB2CEB25D6}" type="pres">
      <dgm:prSet presAssocID="{64556739-DC3A-43A6-87B2-D908CA246B62}" presName="dummy3a" presStyleCnt="0"/>
      <dgm:spPr/>
    </dgm:pt>
    <dgm:pt modelId="{A69E18D0-55F1-4757-8F22-F2EE3972300D}" type="pres">
      <dgm:prSet presAssocID="{64556739-DC3A-43A6-87B2-D908CA246B62}" presName="dummy3b" presStyleCnt="0"/>
      <dgm:spPr/>
    </dgm:pt>
    <dgm:pt modelId="{C7B13EBF-CAC8-4BE8-A232-8A6A3C0044FF}" type="pres">
      <dgm:prSet presAssocID="{64556739-DC3A-43A6-87B2-D908CA246B62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DD9025-B90F-41F3-9BB3-BA4F3D865DB3}" type="pres">
      <dgm:prSet presAssocID="{64556739-DC3A-43A6-87B2-D908CA246B62}" presName="wedge4" presStyleLbl="node1" presStyleIdx="3" presStyleCnt="7" custScaleX="111982" custScaleY="106590" custLinFactNeighborX="-233" custLinFactNeighborY="-250"/>
      <dgm:spPr/>
      <dgm:t>
        <a:bodyPr/>
        <a:lstStyle/>
        <a:p>
          <a:endParaRPr lang="es-ES"/>
        </a:p>
      </dgm:t>
    </dgm:pt>
    <dgm:pt modelId="{B969F677-6AE4-4444-A1CA-29D9AF8D7C87}" type="pres">
      <dgm:prSet presAssocID="{64556739-DC3A-43A6-87B2-D908CA246B62}" presName="dummy4a" presStyleCnt="0"/>
      <dgm:spPr/>
    </dgm:pt>
    <dgm:pt modelId="{FCF96E8C-0D2D-48E2-AD4B-717ECA677A55}" type="pres">
      <dgm:prSet presAssocID="{64556739-DC3A-43A6-87B2-D908CA246B62}" presName="dummy4b" presStyleCnt="0"/>
      <dgm:spPr/>
    </dgm:pt>
    <dgm:pt modelId="{55F0479A-7656-4C91-9DB4-7ED480C14327}" type="pres">
      <dgm:prSet presAssocID="{64556739-DC3A-43A6-87B2-D908CA246B62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97AF55-6330-4782-B377-0E9AF5DBC16E}" type="pres">
      <dgm:prSet presAssocID="{64556739-DC3A-43A6-87B2-D908CA246B62}" presName="wedge5" presStyleLbl="node1" presStyleIdx="4" presStyleCnt="7" custScaleX="111982" custScaleY="106590"/>
      <dgm:spPr/>
      <dgm:t>
        <a:bodyPr/>
        <a:lstStyle/>
        <a:p>
          <a:endParaRPr lang="es-ES"/>
        </a:p>
      </dgm:t>
    </dgm:pt>
    <dgm:pt modelId="{44D65244-8FCE-426A-BF20-D9453203B74D}" type="pres">
      <dgm:prSet presAssocID="{64556739-DC3A-43A6-87B2-D908CA246B62}" presName="dummy5a" presStyleCnt="0"/>
      <dgm:spPr/>
    </dgm:pt>
    <dgm:pt modelId="{28D314DE-5884-46F6-86A5-EB5EEC876D1A}" type="pres">
      <dgm:prSet presAssocID="{64556739-DC3A-43A6-87B2-D908CA246B62}" presName="dummy5b" presStyleCnt="0"/>
      <dgm:spPr/>
    </dgm:pt>
    <dgm:pt modelId="{7CA2F33B-2B93-4BA1-966D-C1529E4D0A74}" type="pres">
      <dgm:prSet presAssocID="{64556739-DC3A-43A6-87B2-D908CA246B62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FBB40F-8EBE-475B-8BA0-C54E05FABF14}" type="pres">
      <dgm:prSet presAssocID="{64556739-DC3A-43A6-87B2-D908CA246B62}" presName="wedge6" presStyleLbl="node1" presStyleIdx="5" presStyleCnt="7" custScaleX="111982" custScaleY="106590"/>
      <dgm:spPr/>
      <dgm:t>
        <a:bodyPr/>
        <a:lstStyle/>
        <a:p>
          <a:endParaRPr lang="es-ES"/>
        </a:p>
      </dgm:t>
    </dgm:pt>
    <dgm:pt modelId="{6E9234DC-3336-4B05-8773-86239980CD5F}" type="pres">
      <dgm:prSet presAssocID="{64556739-DC3A-43A6-87B2-D908CA246B62}" presName="dummy6a" presStyleCnt="0"/>
      <dgm:spPr/>
    </dgm:pt>
    <dgm:pt modelId="{D7129FAE-5591-48EF-BFD2-523DEC6CB411}" type="pres">
      <dgm:prSet presAssocID="{64556739-DC3A-43A6-87B2-D908CA246B62}" presName="dummy6b" presStyleCnt="0"/>
      <dgm:spPr/>
    </dgm:pt>
    <dgm:pt modelId="{79E0E9D3-5DC9-4F97-A24B-0265128E3DC3}" type="pres">
      <dgm:prSet presAssocID="{64556739-DC3A-43A6-87B2-D908CA246B62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F99678-D5C2-4BD1-887D-5029FAB086C0}" type="pres">
      <dgm:prSet presAssocID="{64556739-DC3A-43A6-87B2-D908CA246B62}" presName="wedge7" presStyleLbl="node1" presStyleIdx="6" presStyleCnt="7" custScaleX="111982" custScaleY="106590"/>
      <dgm:spPr/>
      <dgm:t>
        <a:bodyPr/>
        <a:lstStyle/>
        <a:p>
          <a:endParaRPr lang="es-ES"/>
        </a:p>
      </dgm:t>
    </dgm:pt>
    <dgm:pt modelId="{0E200907-72B6-4C2F-AC3C-CD431C2B6E36}" type="pres">
      <dgm:prSet presAssocID="{64556739-DC3A-43A6-87B2-D908CA246B62}" presName="dummy7a" presStyleCnt="0"/>
      <dgm:spPr/>
    </dgm:pt>
    <dgm:pt modelId="{141A4843-F83C-4A52-94A0-A1ECEB71C8CD}" type="pres">
      <dgm:prSet presAssocID="{64556739-DC3A-43A6-87B2-D908CA246B62}" presName="dummy7b" presStyleCnt="0"/>
      <dgm:spPr/>
    </dgm:pt>
    <dgm:pt modelId="{CF0F3E41-2A81-4542-9B89-27DF7FD8EE78}" type="pres">
      <dgm:prSet presAssocID="{64556739-DC3A-43A6-87B2-D908CA246B62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13CD4E-35C0-4CA6-BFE2-E720C25C704E}" type="pres">
      <dgm:prSet presAssocID="{76E6A5DF-586F-4CE8-8425-F698B23BFF0C}" presName="arrowWedge1" presStyleLbl="fgSibTrans2D1" presStyleIdx="0" presStyleCnt="7" custLinFactNeighborX="2654" custLinFactNeighborY="-1487"/>
      <dgm:spPr>
        <a:solidFill>
          <a:srgbClr val="C00000"/>
        </a:solidFill>
      </dgm:spPr>
    </dgm:pt>
    <dgm:pt modelId="{D947D4BE-148B-4AAD-AB2A-057B5C93F40B}" type="pres">
      <dgm:prSet presAssocID="{96EE9005-88F1-4C14-BF26-C35EEB368D38}" presName="arrowWedge2" presStyleLbl="fgSibTrans2D1" presStyleIdx="1" presStyleCnt="7" custLinFactNeighborX="4660" custLinFactNeighborY="-262"/>
      <dgm:spPr>
        <a:solidFill>
          <a:srgbClr val="C00000"/>
        </a:solidFill>
      </dgm:spPr>
    </dgm:pt>
    <dgm:pt modelId="{DB258C82-97AF-4900-AE5E-214A2850A4CF}" type="pres">
      <dgm:prSet presAssocID="{55AA9A96-04E4-40D3-A088-14FE6A636B77}" presName="arrowWedge3" presStyleLbl="fgSibTrans2D1" presStyleIdx="2" presStyleCnt="7" custLinFactNeighborX="2692" custLinFactNeighborY="942"/>
      <dgm:spPr>
        <a:solidFill>
          <a:srgbClr val="C00000"/>
        </a:solidFill>
      </dgm:spPr>
    </dgm:pt>
    <dgm:pt modelId="{7ECFFF68-F64D-4D82-9FE2-BA6C73333AC2}" type="pres">
      <dgm:prSet presAssocID="{F33564AA-723F-4975-BCA7-19A36080D044}" presName="arrowWedge4" presStyleLbl="fgSibTrans2D1" presStyleIdx="3" presStyleCnt="7" custLinFactNeighborX="-166" custLinFactNeighborY="4505"/>
      <dgm:spPr>
        <a:solidFill>
          <a:srgbClr val="C00000"/>
        </a:solidFill>
      </dgm:spPr>
    </dgm:pt>
    <dgm:pt modelId="{FC4D8852-0590-4464-A7AC-9D24A3425C75}" type="pres">
      <dgm:prSet presAssocID="{DDC78877-79C8-43D7-9FC2-F2B797B529B6}" presName="arrowWedge5" presStyleLbl="fgSibTrans2D1" presStyleIdx="4" presStyleCnt="7" custLinFactNeighborX="-2136" custLinFactNeighborY="942"/>
      <dgm:spPr>
        <a:solidFill>
          <a:srgbClr val="C00000"/>
        </a:solidFill>
      </dgm:spPr>
    </dgm:pt>
    <dgm:pt modelId="{9F5AE6D2-5D7A-4753-8829-8B2557F1C681}" type="pres">
      <dgm:prSet presAssocID="{0742EBAD-E688-44B3-ABC0-64CCEA3518F6}" presName="arrowWedge6" presStyleLbl="fgSibTrans2D1" presStyleIdx="5" presStyleCnt="7" custLinFactNeighborX="-3229" custLinFactNeighborY="-354"/>
      <dgm:spPr>
        <a:solidFill>
          <a:srgbClr val="C00000"/>
        </a:solidFill>
      </dgm:spPr>
    </dgm:pt>
    <dgm:pt modelId="{C32488A5-230E-420C-A7E7-71E6C5A60F44}" type="pres">
      <dgm:prSet presAssocID="{37C79150-453F-4276-A4E3-6DF77544099F}" presName="arrowWedge7" presStyleLbl="fgSibTrans2D1" presStyleIdx="6" presStyleCnt="7" custLinFactNeighborX="-659" custLinFactNeighborY="-1994"/>
      <dgm:spPr>
        <a:solidFill>
          <a:srgbClr val="C00000"/>
        </a:solidFill>
      </dgm:spPr>
    </dgm:pt>
  </dgm:ptLst>
  <dgm:cxnLst>
    <dgm:cxn modelId="{E15845C4-9BF2-441F-848E-29E82D20EDEB}" type="presOf" srcId="{9B3EDFD1-84EA-47AC-886F-46E7F058A410}" destId="{85DD9025-B90F-41F3-9BB3-BA4F3D865DB3}" srcOrd="0" destOrd="0" presId="urn:microsoft.com/office/officeart/2005/8/layout/cycle8"/>
    <dgm:cxn modelId="{2E5CB117-0D52-457A-91DA-0F19FF32E58D}" srcId="{64556739-DC3A-43A6-87B2-D908CA246B62}" destId="{6DDA2CE4-80CC-4D77-BC3E-BA0D27375523}" srcOrd="1" destOrd="0" parTransId="{64D51A7C-8E5E-40BE-9B63-B0FB5AC9683C}" sibTransId="{96EE9005-88F1-4C14-BF26-C35EEB368D38}"/>
    <dgm:cxn modelId="{A49EFA38-0C8E-4503-AD05-844801764ABB}" srcId="{64556739-DC3A-43A6-87B2-D908CA246B62}" destId="{9B3EDFD1-84EA-47AC-886F-46E7F058A410}" srcOrd="3" destOrd="0" parTransId="{F367EDF1-F7AF-4038-9545-965AF4D34A46}" sibTransId="{F33564AA-723F-4975-BCA7-19A36080D044}"/>
    <dgm:cxn modelId="{D74EDB78-752C-4F60-B7D0-C0960EB6892A}" srcId="{64556739-DC3A-43A6-87B2-D908CA246B62}" destId="{E1FB97D9-3018-498E-89D6-FAEAC28711EE}" srcOrd="0" destOrd="0" parTransId="{4E35FBB7-2905-43A2-8402-88816233E0F1}" sibTransId="{76E6A5DF-586F-4CE8-8425-F698B23BFF0C}"/>
    <dgm:cxn modelId="{09EFE9A1-AA3D-456B-860B-ABF9544E6415}" type="presOf" srcId="{64556739-DC3A-43A6-87B2-D908CA246B62}" destId="{859118B8-1C6C-46FB-892D-78B18886D3A6}" srcOrd="0" destOrd="0" presId="urn:microsoft.com/office/officeart/2005/8/layout/cycle8"/>
    <dgm:cxn modelId="{BBC9F416-0BDA-44A9-8330-3659E25E78A6}" type="presOf" srcId="{269DCCA4-76B2-4467-84B6-EBC008441C5D}" destId="{4956A09B-1EED-44D6-BCEF-7B5C24197ACB}" srcOrd="0" destOrd="0" presId="urn:microsoft.com/office/officeart/2005/8/layout/cycle8"/>
    <dgm:cxn modelId="{7517320A-EA09-44C8-BF2E-F14F92FB8F4C}" srcId="{64556739-DC3A-43A6-87B2-D908CA246B62}" destId="{F52BCE1A-FB3A-4B81-8BC7-8738786133CF}" srcOrd="4" destOrd="0" parTransId="{F8BECCA2-F7D0-4A35-A62F-583BCA2190F4}" sibTransId="{DDC78877-79C8-43D7-9FC2-F2B797B529B6}"/>
    <dgm:cxn modelId="{9F3C0EB5-6FAB-4DFF-AA2C-564C679C6F43}" srcId="{64556739-DC3A-43A6-87B2-D908CA246B62}" destId="{19009BAC-0BD0-4ABD-8C65-027DE517B6C5}" srcOrd="8" destOrd="0" parTransId="{D978C1F8-6E13-447E-BFF0-74D2341B23F1}" sibTransId="{5CA4EE76-E9B0-4A52-9250-A387D61B247D}"/>
    <dgm:cxn modelId="{2D64804E-733A-42BF-AE4C-3AC9BE799D78}" type="presOf" srcId="{6DDA2CE4-80CC-4D77-BC3E-BA0D27375523}" destId="{7398E7A0-254E-47A0-8ED2-EF73EFE35EC8}" srcOrd="1" destOrd="0" presId="urn:microsoft.com/office/officeart/2005/8/layout/cycle8"/>
    <dgm:cxn modelId="{DC46DF8F-149E-4C8F-90A3-B088E9FEE173}" type="presOf" srcId="{F7FD18B3-01D7-495E-8F21-77E3B8B24B70}" destId="{79E0E9D3-5DC9-4F97-A24B-0265128E3DC3}" srcOrd="1" destOrd="0" presId="urn:microsoft.com/office/officeart/2005/8/layout/cycle8"/>
    <dgm:cxn modelId="{D044BA90-5C47-479A-8866-E47B5BC600F7}" type="presOf" srcId="{6C269088-6F73-4851-84DC-46AC0546E0EA}" destId="{CF0F3E41-2A81-4542-9B89-27DF7FD8EE78}" srcOrd="1" destOrd="0" presId="urn:microsoft.com/office/officeart/2005/8/layout/cycle8"/>
    <dgm:cxn modelId="{5AA4C77A-AFF2-4DB1-82F3-00EB45F90EF5}" srcId="{64556739-DC3A-43A6-87B2-D908CA246B62}" destId="{479943AE-109B-4DD6-87E8-5FDCE29318E1}" srcOrd="7" destOrd="0" parTransId="{C1F167E4-78EF-4EE9-8972-CD7ADD1E2F17}" sibTransId="{F04EB5BC-2CA9-4F24-A86F-31EFEB552C47}"/>
    <dgm:cxn modelId="{F84F8997-94E5-481E-9AF3-987AE312E0CD}" type="presOf" srcId="{E1FB97D9-3018-498E-89D6-FAEAC28711EE}" destId="{91B78DA8-9650-470F-8B15-227BA1984E41}" srcOrd="1" destOrd="0" presId="urn:microsoft.com/office/officeart/2005/8/layout/cycle8"/>
    <dgm:cxn modelId="{62408A8F-EC60-42F9-BF8A-CB5FE74739AE}" srcId="{64556739-DC3A-43A6-87B2-D908CA246B62}" destId="{6C269088-6F73-4851-84DC-46AC0546E0EA}" srcOrd="6" destOrd="0" parTransId="{C0E3298C-BE59-43BF-BF94-86D508EE171E}" sibTransId="{37C79150-453F-4276-A4E3-6DF77544099F}"/>
    <dgm:cxn modelId="{46391997-A1FF-4629-8C55-531A5AF4ACE7}" type="presOf" srcId="{6DDA2CE4-80CC-4D77-BC3E-BA0D27375523}" destId="{96F907D4-239F-4B2E-BA0C-076E56B3522F}" srcOrd="0" destOrd="0" presId="urn:microsoft.com/office/officeart/2005/8/layout/cycle8"/>
    <dgm:cxn modelId="{9E4F487D-85EA-42EB-8EB2-563B1D4BAADA}" type="presOf" srcId="{F7FD18B3-01D7-495E-8F21-77E3B8B24B70}" destId="{E9FBB40F-8EBE-475B-8BA0-C54E05FABF14}" srcOrd="0" destOrd="0" presId="urn:microsoft.com/office/officeart/2005/8/layout/cycle8"/>
    <dgm:cxn modelId="{E64FAB24-BB47-4F0A-ABAE-32B607B79A72}" type="presOf" srcId="{F52BCE1A-FB3A-4B81-8BC7-8738786133CF}" destId="{7CA2F33B-2B93-4BA1-966D-C1529E4D0A74}" srcOrd="1" destOrd="0" presId="urn:microsoft.com/office/officeart/2005/8/layout/cycle8"/>
    <dgm:cxn modelId="{2E3D7B78-C01B-4950-8497-5BCB86B26627}" srcId="{64556739-DC3A-43A6-87B2-D908CA246B62}" destId="{F7FD18B3-01D7-495E-8F21-77E3B8B24B70}" srcOrd="5" destOrd="0" parTransId="{3DFC7082-0B8D-4B0B-9488-00EBAE9799D5}" sibTransId="{0742EBAD-E688-44B3-ABC0-64CCEA3518F6}"/>
    <dgm:cxn modelId="{F2658CEE-C5D8-4FF5-9224-D0D1CBD448B9}" type="presOf" srcId="{269DCCA4-76B2-4467-84B6-EBC008441C5D}" destId="{C7B13EBF-CAC8-4BE8-A232-8A6A3C0044FF}" srcOrd="1" destOrd="0" presId="urn:microsoft.com/office/officeart/2005/8/layout/cycle8"/>
    <dgm:cxn modelId="{A21BD11A-AC4A-4DF8-9AE0-5270170FD5AA}" srcId="{64556739-DC3A-43A6-87B2-D908CA246B62}" destId="{269DCCA4-76B2-4467-84B6-EBC008441C5D}" srcOrd="2" destOrd="0" parTransId="{6B9B61BC-29E4-4A41-9440-CF2CEE179584}" sibTransId="{55AA9A96-04E4-40D3-A088-14FE6A636B77}"/>
    <dgm:cxn modelId="{0D332379-B161-4A84-A536-B6AFCCFBFBFD}" type="presOf" srcId="{E1FB97D9-3018-498E-89D6-FAEAC28711EE}" destId="{7FA3BF31-413E-4948-A6FF-305500FAA44C}" srcOrd="0" destOrd="0" presId="urn:microsoft.com/office/officeart/2005/8/layout/cycle8"/>
    <dgm:cxn modelId="{E5BA9A55-023B-496B-ACE5-64AD2AAF478C}" type="presOf" srcId="{9B3EDFD1-84EA-47AC-886F-46E7F058A410}" destId="{55F0479A-7656-4C91-9DB4-7ED480C14327}" srcOrd="1" destOrd="0" presId="urn:microsoft.com/office/officeart/2005/8/layout/cycle8"/>
    <dgm:cxn modelId="{8D7C1C46-135F-452E-9A1D-3BAE0D4CAF9A}" type="presOf" srcId="{F52BCE1A-FB3A-4B81-8BC7-8738786133CF}" destId="{0B97AF55-6330-4782-B377-0E9AF5DBC16E}" srcOrd="0" destOrd="0" presId="urn:microsoft.com/office/officeart/2005/8/layout/cycle8"/>
    <dgm:cxn modelId="{FE315CE4-FE4A-42C4-B6D8-FE8A8601E7B5}" type="presOf" srcId="{6C269088-6F73-4851-84DC-46AC0546E0EA}" destId="{8AF99678-D5C2-4BD1-887D-5029FAB086C0}" srcOrd="0" destOrd="0" presId="urn:microsoft.com/office/officeart/2005/8/layout/cycle8"/>
    <dgm:cxn modelId="{F150D9D5-B004-46FF-A1FC-87D654E2C0D5}" type="presParOf" srcId="{859118B8-1C6C-46FB-892D-78B18886D3A6}" destId="{7FA3BF31-413E-4948-A6FF-305500FAA44C}" srcOrd="0" destOrd="0" presId="urn:microsoft.com/office/officeart/2005/8/layout/cycle8"/>
    <dgm:cxn modelId="{A5792A07-8499-43B7-8A8A-41E52323C6B6}" type="presParOf" srcId="{859118B8-1C6C-46FB-892D-78B18886D3A6}" destId="{E5CDAF30-2135-48F0-A51B-B1C95FE222B0}" srcOrd="1" destOrd="0" presId="urn:microsoft.com/office/officeart/2005/8/layout/cycle8"/>
    <dgm:cxn modelId="{17987063-BA93-4515-8543-7C898B3ECD45}" type="presParOf" srcId="{859118B8-1C6C-46FB-892D-78B18886D3A6}" destId="{D1FA8A8F-D91A-44A8-AEEA-F559144A0DA2}" srcOrd="2" destOrd="0" presId="urn:microsoft.com/office/officeart/2005/8/layout/cycle8"/>
    <dgm:cxn modelId="{2C7C0599-AFE9-4CD0-8DD9-2C8F5F9ECECF}" type="presParOf" srcId="{859118B8-1C6C-46FB-892D-78B18886D3A6}" destId="{91B78DA8-9650-470F-8B15-227BA1984E41}" srcOrd="3" destOrd="0" presId="urn:microsoft.com/office/officeart/2005/8/layout/cycle8"/>
    <dgm:cxn modelId="{83A539CE-6E9B-4708-AC6A-D51E089184E9}" type="presParOf" srcId="{859118B8-1C6C-46FB-892D-78B18886D3A6}" destId="{96F907D4-239F-4B2E-BA0C-076E56B3522F}" srcOrd="4" destOrd="0" presId="urn:microsoft.com/office/officeart/2005/8/layout/cycle8"/>
    <dgm:cxn modelId="{7598EE11-1255-4D61-82F6-8F419D9477BC}" type="presParOf" srcId="{859118B8-1C6C-46FB-892D-78B18886D3A6}" destId="{20653A5A-37C8-485A-B3C6-97D8B4491414}" srcOrd="5" destOrd="0" presId="urn:microsoft.com/office/officeart/2005/8/layout/cycle8"/>
    <dgm:cxn modelId="{390A07FB-DB24-4770-A974-5A8B3F34F241}" type="presParOf" srcId="{859118B8-1C6C-46FB-892D-78B18886D3A6}" destId="{6FB59C7F-017D-4D65-A73D-7919BF923036}" srcOrd="6" destOrd="0" presId="urn:microsoft.com/office/officeart/2005/8/layout/cycle8"/>
    <dgm:cxn modelId="{A4B6C8E5-1C72-4F10-8264-0E6930D16E36}" type="presParOf" srcId="{859118B8-1C6C-46FB-892D-78B18886D3A6}" destId="{7398E7A0-254E-47A0-8ED2-EF73EFE35EC8}" srcOrd="7" destOrd="0" presId="urn:microsoft.com/office/officeart/2005/8/layout/cycle8"/>
    <dgm:cxn modelId="{D6CEC981-0776-45E5-A534-73B5BE461908}" type="presParOf" srcId="{859118B8-1C6C-46FB-892D-78B18886D3A6}" destId="{4956A09B-1EED-44D6-BCEF-7B5C24197ACB}" srcOrd="8" destOrd="0" presId="urn:microsoft.com/office/officeart/2005/8/layout/cycle8"/>
    <dgm:cxn modelId="{0D9590A3-E20C-4CC6-83A5-59FA4482A9BB}" type="presParOf" srcId="{859118B8-1C6C-46FB-892D-78B18886D3A6}" destId="{72FB0EE1-D834-450F-A2D4-52CB2CEB25D6}" srcOrd="9" destOrd="0" presId="urn:microsoft.com/office/officeart/2005/8/layout/cycle8"/>
    <dgm:cxn modelId="{B528EC46-8E14-49B3-A40F-7FA50FDA1A5C}" type="presParOf" srcId="{859118B8-1C6C-46FB-892D-78B18886D3A6}" destId="{A69E18D0-55F1-4757-8F22-F2EE3972300D}" srcOrd="10" destOrd="0" presId="urn:microsoft.com/office/officeart/2005/8/layout/cycle8"/>
    <dgm:cxn modelId="{0308F5DF-CB64-44E0-A271-166C91ADF6BD}" type="presParOf" srcId="{859118B8-1C6C-46FB-892D-78B18886D3A6}" destId="{C7B13EBF-CAC8-4BE8-A232-8A6A3C0044FF}" srcOrd="11" destOrd="0" presId="urn:microsoft.com/office/officeart/2005/8/layout/cycle8"/>
    <dgm:cxn modelId="{485F4F98-FB95-4F2E-966D-18065783CE26}" type="presParOf" srcId="{859118B8-1C6C-46FB-892D-78B18886D3A6}" destId="{85DD9025-B90F-41F3-9BB3-BA4F3D865DB3}" srcOrd="12" destOrd="0" presId="urn:microsoft.com/office/officeart/2005/8/layout/cycle8"/>
    <dgm:cxn modelId="{48E69B46-6BA4-49C4-9B03-FA64BEC3469E}" type="presParOf" srcId="{859118B8-1C6C-46FB-892D-78B18886D3A6}" destId="{B969F677-6AE4-4444-A1CA-29D9AF8D7C87}" srcOrd="13" destOrd="0" presId="urn:microsoft.com/office/officeart/2005/8/layout/cycle8"/>
    <dgm:cxn modelId="{AE87572B-2F10-4005-9066-0CA7A6C18686}" type="presParOf" srcId="{859118B8-1C6C-46FB-892D-78B18886D3A6}" destId="{FCF96E8C-0D2D-48E2-AD4B-717ECA677A55}" srcOrd="14" destOrd="0" presId="urn:microsoft.com/office/officeart/2005/8/layout/cycle8"/>
    <dgm:cxn modelId="{F7CF6028-BB27-400A-B5E9-C143CDCCB5BD}" type="presParOf" srcId="{859118B8-1C6C-46FB-892D-78B18886D3A6}" destId="{55F0479A-7656-4C91-9DB4-7ED480C14327}" srcOrd="15" destOrd="0" presId="urn:microsoft.com/office/officeart/2005/8/layout/cycle8"/>
    <dgm:cxn modelId="{F7458CF3-8C60-4616-AA49-38EC551B75A2}" type="presParOf" srcId="{859118B8-1C6C-46FB-892D-78B18886D3A6}" destId="{0B97AF55-6330-4782-B377-0E9AF5DBC16E}" srcOrd="16" destOrd="0" presId="urn:microsoft.com/office/officeart/2005/8/layout/cycle8"/>
    <dgm:cxn modelId="{E8411A86-C809-4037-A11F-BDF0281562B8}" type="presParOf" srcId="{859118B8-1C6C-46FB-892D-78B18886D3A6}" destId="{44D65244-8FCE-426A-BF20-D9453203B74D}" srcOrd="17" destOrd="0" presId="urn:microsoft.com/office/officeart/2005/8/layout/cycle8"/>
    <dgm:cxn modelId="{2ACDCEC4-CDC9-4EBC-9CEC-883A6297FA81}" type="presParOf" srcId="{859118B8-1C6C-46FB-892D-78B18886D3A6}" destId="{28D314DE-5884-46F6-86A5-EB5EEC876D1A}" srcOrd="18" destOrd="0" presId="urn:microsoft.com/office/officeart/2005/8/layout/cycle8"/>
    <dgm:cxn modelId="{61A73AD1-3A67-442B-8F97-0301EDE52862}" type="presParOf" srcId="{859118B8-1C6C-46FB-892D-78B18886D3A6}" destId="{7CA2F33B-2B93-4BA1-966D-C1529E4D0A74}" srcOrd="19" destOrd="0" presId="urn:microsoft.com/office/officeart/2005/8/layout/cycle8"/>
    <dgm:cxn modelId="{4453CEA6-9D14-442F-A589-C64D18951879}" type="presParOf" srcId="{859118B8-1C6C-46FB-892D-78B18886D3A6}" destId="{E9FBB40F-8EBE-475B-8BA0-C54E05FABF14}" srcOrd="20" destOrd="0" presId="urn:microsoft.com/office/officeart/2005/8/layout/cycle8"/>
    <dgm:cxn modelId="{E7A78DA8-908D-4D2C-9774-663F4B6C6E9D}" type="presParOf" srcId="{859118B8-1C6C-46FB-892D-78B18886D3A6}" destId="{6E9234DC-3336-4B05-8773-86239980CD5F}" srcOrd="21" destOrd="0" presId="urn:microsoft.com/office/officeart/2005/8/layout/cycle8"/>
    <dgm:cxn modelId="{3DCBFC05-C7A5-4BBF-AEF8-8F42DD4AAA75}" type="presParOf" srcId="{859118B8-1C6C-46FB-892D-78B18886D3A6}" destId="{D7129FAE-5591-48EF-BFD2-523DEC6CB411}" srcOrd="22" destOrd="0" presId="urn:microsoft.com/office/officeart/2005/8/layout/cycle8"/>
    <dgm:cxn modelId="{31C48CC4-5A6D-4016-B954-8C18E932927B}" type="presParOf" srcId="{859118B8-1C6C-46FB-892D-78B18886D3A6}" destId="{79E0E9D3-5DC9-4F97-A24B-0265128E3DC3}" srcOrd="23" destOrd="0" presId="urn:microsoft.com/office/officeart/2005/8/layout/cycle8"/>
    <dgm:cxn modelId="{790C8436-AA56-45B6-9F87-368D457B30E0}" type="presParOf" srcId="{859118B8-1C6C-46FB-892D-78B18886D3A6}" destId="{8AF99678-D5C2-4BD1-887D-5029FAB086C0}" srcOrd="24" destOrd="0" presId="urn:microsoft.com/office/officeart/2005/8/layout/cycle8"/>
    <dgm:cxn modelId="{6F109108-C872-4E5C-92D7-FCF4CAD2A70B}" type="presParOf" srcId="{859118B8-1C6C-46FB-892D-78B18886D3A6}" destId="{0E200907-72B6-4C2F-AC3C-CD431C2B6E36}" srcOrd="25" destOrd="0" presId="urn:microsoft.com/office/officeart/2005/8/layout/cycle8"/>
    <dgm:cxn modelId="{91F8C9BE-77F5-4619-9BBA-8C600DF8C708}" type="presParOf" srcId="{859118B8-1C6C-46FB-892D-78B18886D3A6}" destId="{141A4843-F83C-4A52-94A0-A1ECEB71C8CD}" srcOrd="26" destOrd="0" presId="urn:microsoft.com/office/officeart/2005/8/layout/cycle8"/>
    <dgm:cxn modelId="{F174F6F7-2758-4202-ABA4-3A9D0F500680}" type="presParOf" srcId="{859118B8-1C6C-46FB-892D-78B18886D3A6}" destId="{CF0F3E41-2A81-4542-9B89-27DF7FD8EE78}" srcOrd="27" destOrd="0" presId="urn:microsoft.com/office/officeart/2005/8/layout/cycle8"/>
    <dgm:cxn modelId="{E8567045-8047-4658-A656-DB9622D03E99}" type="presParOf" srcId="{859118B8-1C6C-46FB-892D-78B18886D3A6}" destId="{4813CD4E-35C0-4CA6-BFE2-E720C25C704E}" srcOrd="28" destOrd="0" presId="urn:microsoft.com/office/officeart/2005/8/layout/cycle8"/>
    <dgm:cxn modelId="{031F4B23-638B-4046-8B98-D7301C2F0F27}" type="presParOf" srcId="{859118B8-1C6C-46FB-892D-78B18886D3A6}" destId="{D947D4BE-148B-4AAD-AB2A-057B5C93F40B}" srcOrd="29" destOrd="0" presId="urn:microsoft.com/office/officeart/2005/8/layout/cycle8"/>
    <dgm:cxn modelId="{6A36F806-16C6-4A02-99F9-86E65697A8AF}" type="presParOf" srcId="{859118B8-1C6C-46FB-892D-78B18886D3A6}" destId="{DB258C82-97AF-4900-AE5E-214A2850A4CF}" srcOrd="30" destOrd="0" presId="urn:microsoft.com/office/officeart/2005/8/layout/cycle8"/>
    <dgm:cxn modelId="{5BDAA6BB-B430-4F30-A849-B46468D87463}" type="presParOf" srcId="{859118B8-1C6C-46FB-892D-78B18886D3A6}" destId="{7ECFFF68-F64D-4D82-9FE2-BA6C73333AC2}" srcOrd="31" destOrd="0" presId="urn:microsoft.com/office/officeart/2005/8/layout/cycle8"/>
    <dgm:cxn modelId="{9B496844-5174-445B-9389-482763267178}" type="presParOf" srcId="{859118B8-1C6C-46FB-892D-78B18886D3A6}" destId="{FC4D8852-0590-4464-A7AC-9D24A3425C75}" srcOrd="32" destOrd="0" presId="urn:microsoft.com/office/officeart/2005/8/layout/cycle8"/>
    <dgm:cxn modelId="{37B6EC17-FD90-458B-A4E6-DE3BCF7CFB61}" type="presParOf" srcId="{859118B8-1C6C-46FB-892D-78B18886D3A6}" destId="{9F5AE6D2-5D7A-4753-8829-8B2557F1C681}" srcOrd="33" destOrd="0" presId="urn:microsoft.com/office/officeart/2005/8/layout/cycle8"/>
    <dgm:cxn modelId="{AF47CF04-65EB-49DF-A532-ADE0F4361653}" type="presParOf" srcId="{859118B8-1C6C-46FB-892D-78B18886D3A6}" destId="{C32488A5-230E-420C-A7E7-71E6C5A60F44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3B1B82-A534-49A8-B426-6519BC3419D7}" type="doc">
      <dgm:prSet loTypeId="urn:microsoft.com/office/officeart/2005/8/layout/chart3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BFC79D6-B9C9-4A13-9050-A8E8D0390F72}">
      <dgm:prSet phldrT="[Texto]" custT="1"/>
      <dgm:spPr/>
      <dgm:t>
        <a:bodyPr/>
        <a:lstStyle/>
        <a:p>
          <a:r>
            <a:rPr lang="es-ES" sz="13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Contrataciones Apoyo Nacional a la Producción y Empleo (ANPE)</a:t>
          </a:r>
        </a:p>
        <a:p>
          <a:r>
            <a:rPr lang="es-ES" sz="1300" b="1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Bs</a:t>
          </a:r>
          <a:r>
            <a:rPr lang="es-ES" sz="13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s-ES" sz="1700" b="1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3,094.727,00</a:t>
          </a:r>
          <a:endParaRPr lang="es-ES" sz="1700" b="1" dirty="0"/>
        </a:p>
      </dgm:t>
    </dgm:pt>
    <dgm:pt modelId="{DA3B1577-ADB8-4F18-B2BE-3EBC68F8F0C2}" type="parTrans" cxnId="{4D1CE547-92BA-4B09-AE42-E74101BD6397}">
      <dgm:prSet/>
      <dgm:spPr/>
      <dgm:t>
        <a:bodyPr/>
        <a:lstStyle/>
        <a:p>
          <a:endParaRPr lang="es-ES"/>
        </a:p>
      </dgm:t>
    </dgm:pt>
    <dgm:pt modelId="{5C397E21-5C34-4B06-A3F3-E7E63266B58C}" type="sibTrans" cxnId="{4D1CE547-92BA-4B09-AE42-E74101BD6397}">
      <dgm:prSet/>
      <dgm:spPr/>
      <dgm:t>
        <a:bodyPr/>
        <a:lstStyle/>
        <a:p>
          <a:endParaRPr lang="es-ES"/>
        </a:p>
      </dgm:t>
    </dgm:pt>
    <dgm:pt modelId="{7C4E1B57-1C5F-4B97-9D03-AAC529C8385F}">
      <dgm:prSet phldrT="[Texto]" custT="1"/>
      <dgm:spPr/>
      <dgm:t>
        <a:bodyPr/>
        <a:lstStyle/>
        <a:p>
          <a:r>
            <a:rPr lang="es-ES" sz="14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Contrataciones Directas</a:t>
          </a:r>
        </a:p>
        <a:p>
          <a:r>
            <a:rPr lang="es-ES" sz="1700" b="1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Bs. 80.000,00</a:t>
          </a:r>
          <a:endParaRPr lang="es-ES" sz="1700" b="1" dirty="0"/>
        </a:p>
      </dgm:t>
    </dgm:pt>
    <dgm:pt modelId="{842D83B3-109D-43F9-8C76-834EE8C78A3E}" type="parTrans" cxnId="{4D14EE75-0DEE-4039-BD17-0D1B4E7874B2}">
      <dgm:prSet/>
      <dgm:spPr/>
      <dgm:t>
        <a:bodyPr/>
        <a:lstStyle/>
        <a:p>
          <a:endParaRPr lang="es-ES"/>
        </a:p>
      </dgm:t>
    </dgm:pt>
    <dgm:pt modelId="{9F925BE1-20C9-47E8-A68A-04A7CDD1CECA}" type="sibTrans" cxnId="{4D14EE75-0DEE-4039-BD17-0D1B4E7874B2}">
      <dgm:prSet/>
      <dgm:spPr/>
      <dgm:t>
        <a:bodyPr/>
        <a:lstStyle/>
        <a:p>
          <a:endParaRPr lang="es-ES"/>
        </a:p>
      </dgm:t>
    </dgm:pt>
    <dgm:pt modelId="{D8FD03F1-BE3D-49E6-AA4B-DC42C2A10F61}">
      <dgm:prSet phldrT="[Texto]" custT="1"/>
      <dgm:spPr/>
      <dgm:t>
        <a:bodyPr/>
        <a:lstStyle/>
        <a:p>
          <a:r>
            <a:rPr lang="es-ES" sz="13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Contrataciones Menores</a:t>
          </a:r>
        </a:p>
        <a:p>
          <a:r>
            <a:rPr lang="es-ES" sz="1300" b="1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Bs</a:t>
          </a:r>
          <a:r>
            <a:rPr lang="es-ES" sz="13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s-ES" sz="1700" b="1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3,545.961,00</a:t>
          </a:r>
          <a:endParaRPr lang="es-ES" sz="1700" b="1" dirty="0">
            <a:solidFill>
              <a:schemeClr val="bg1"/>
            </a:solidFill>
          </a:endParaRPr>
        </a:p>
      </dgm:t>
    </dgm:pt>
    <dgm:pt modelId="{3C2933BB-40F6-405E-AEB9-9ABB49EF29EB}" type="parTrans" cxnId="{6E0E0023-AD60-48BE-9A6F-CB6F90660BD0}">
      <dgm:prSet/>
      <dgm:spPr/>
      <dgm:t>
        <a:bodyPr/>
        <a:lstStyle/>
        <a:p>
          <a:endParaRPr lang="es-ES"/>
        </a:p>
      </dgm:t>
    </dgm:pt>
    <dgm:pt modelId="{12021CDF-D9DE-47AD-A87C-4A53B99CA47E}" type="sibTrans" cxnId="{6E0E0023-AD60-48BE-9A6F-CB6F90660BD0}">
      <dgm:prSet/>
      <dgm:spPr/>
      <dgm:t>
        <a:bodyPr/>
        <a:lstStyle/>
        <a:p>
          <a:endParaRPr lang="es-ES"/>
        </a:p>
      </dgm:t>
    </dgm:pt>
    <dgm:pt modelId="{4470942D-88CC-47D6-95A4-5AA1941FEA4C}" type="pres">
      <dgm:prSet presAssocID="{093B1B82-A534-49A8-B426-6519BC3419D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FF3DA2-5A56-4623-A723-633EE476C257}" type="pres">
      <dgm:prSet presAssocID="{093B1B82-A534-49A8-B426-6519BC3419D7}" presName="wedge1" presStyleLbl="node1" presStyleIdx="0" presStyleCnt="3" custLinFactNeighborX="-2746" custLinFactNeighborY="-493"/>
      <dgm:spPr/>
      <dgm:t>
        <a:bodyPr/>
        <a:lstStyle/>
        <a:p>
          <a:endParaRPr lang="es-ES"/>
        </a:p>
      </dgm:t>
    </dgm:pt>
    <dgm:pt modelId="{1E2925A6-1363-4B9A-8975-E3E8FA3F1FCA}" type="pres">
      <dgm:prSet presAssocID="{093B1B82-A534-49A8-B426-6519BC3419D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046845-2D51-46D1-8B09-4D1CBE85FE17}" type="pres">
      <dgm:prSet presAssocID="{093B1B82-A534-49A8-B426-6519BC3419D7}" presName="wedge2" presStyleLbl="node1" presStyleIdx="1" presStyleCnt="3" custLinFactNeighborX="1854" custLinFactNeighborY="-935"/>
      <dgm:spPr/>
      <dgm:t>
        <a:bodyPr/>
        <a:lstStyle/>
        <a:p>
          <a:endParaRPr lang="es-ES"/>
        </a:p>
      </dgm:t>
    </dgm:pt>
    <dgm:pt modelId="{5E1BC541-EA40-497A-AD86-C3083E43EA8A}" type="pres">
      <dgm:prSet presAssocID="{093B1B82-A534-49A8-B426-6519BC3419D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731E92-F4F1-4512-85ED-B84F64F5CC83}" type="pres">
      <dgm:prSet presAssocID="{093B1B82-A534-49A8-B426-6519BC3419D7}" presName="wedge3" presStyleLbl="node1" presStyleIdx="2" presStyleCnt="3" custLinFactNeighborX="914" custLinFactNeighborY="-4218"/>
      <dgm:spPr/>
      <dgm:t>
        <a:bodyPr/>
        <a:lstStyle/>
        <a:p>
          <a:endParaRPr lang="es-ES"/>
        </a:p>
      </dgm:t>
    </dgm:pt>
    <dgm:pt modelId="{8FBDE213-68C1-4162-AA83-37BE1573CD36}" type="pres">
      <dgm:prSet presAssocID="{093B1B82-A534-49A8-B426-6519BC3419D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8AB8367-76FB-4A82-9C16-E1D57A252F7A}" type="presOf" srcId="{7C4E1B57-1C5F-4B97-9D03-AAC529C8385F}" destId="{5E1BC541-EA40-497A-AD86-C3083E43EA8A}" srcOrd="1" destOrd="0" presId="urn:microsoft.com/office/officeart/2005/8/layout/chart3"/>
    <dgm:cxn modelId="{6E0E0023-AD60-48BE-9A6F-CB6F90660BD0}" srcId="{093B1B82-A534-49A8-B426-6519BC3419D7}" destId="{D8FD03F1-BE3D-49E6-AA4B-DC42C2A10F61}" srcOrd="2" destOrd="0" parTransId="{3C2933BB-40F6-405E-AEB9-9ABB49EF29EB}" sibTransId="{12021CDF-D9DE-47AD-A87C-4A53B99CA47E}"/>
    <dgm:cxn modelId="{4D1CE547-92BA-4B09-AE42-E74101BD6397}" srcId="{093B1B82-A534-49A8-B426-6519BC3419D7}" destId="{9BFC79D6-B9C9-4A13-9050-A8E8D0390F72}" srcOrd="0" destOrd="0" parTransId="{DA3B1577-ADB8-4F18-B2BE-3EBC68F8F0C2}" sibTransId="{5C397E21-5C34-4B06-A3F3-E7E63266B58C}"/>
    <dgm:cxn modelId="{4D14EE75-0DEE-4039-BD17-0D1B4E7874B2}" srcId="{093B1B82-A534-49A8-B426-6519BC3419D7}" destId="{7C4E1B57-1C5F-4B97-9D03-AAC529C8385F}" srcOrd="1" destOrd="0" parTransId="{842D83B3-109D-43F9-8C76-834EE8C78A3E}" sibTransId="{9F925BE1-20C9-47E8-A68A-04A7CDD1CECA}"/>
    <dgm:cxn modelId="{232A369E-25B9-4A67-8F2C-832F716AD269}" type="presOf" srcId="{D8FD03F1-BE3D-49E6-AA4B-DC42C2A10F61}" destId="{F1731E92-F4F1-4512-85ED-B84F64F5CC83}" srcOrd="0" destOrd="0" presId="urn:microsoft.com/office/officeart/2005/8/layout/chart3"/>
    <dgm:cxn modelId="{1738B120-D473-462E-BB56-858269DA83E8}" type="presOf" srcId="{7C4E1B57-1C5F-4B97-9D03-AAC529C8385F}" destId="{5E046845-2D51-46D1-8B09-4D1CBE85FE17}" srcOrd="0" destOrd="0" presId="urn:microsoft.com/office/officeart/2005/8/layout/chart3"/>
    <dgm:cxn modelId="{E714FF79-CF46-460B-B721-A069DD184C85}" type="presOf" srcId="{9BFC79D6-B9C9-4A13-9050-A8E8D0390F72}" destId="{1E2925A6-1363-4B9A-8975-E3E8FA3F1FCA}" srcOrd="1" destOrd="0" presId="urn:microsoft.com/office/officeart/2005/8/layout/chart3"/>
    <dgm:cxn modelId="{F2D877B3-00FA-45BD-B3DD-2D0EC36DFE0D}" type="presOf" srcId="{093B1B82-A534-49A8-B426-6519BC3419D7}" destId="{4470942D-88CC-47D6-95A4-5AA1941FEA4C}" srcOrd="0" destOrd="0" presId="urn:microsoft.com/office/officeart/2005/8/layout/chart3"/>
    <dgm:cxn modelId="{FB6F7B3F-7E4A-4314-A2E3-1E270C030813}" type="presOf" srcId="{9BFC79D6-B9C9-4A13-9050-A8E8D0390F72}" destId="{BDFF3DA2-5A56-4623-A723-633EE476C257}" srcOrd="0" destOrd="0" presId="urn:microsoft.com/office/officeart/2005/8/layout/chart3"/>
    <dgm:cxn modelId="{EEAB907A-77F4-4313-B3E1-ED2DF9D2E7FC}" type="presOf" srcId="{D8FD03F1-BE3D-49E6-AA4B-DC42C2A10F61}" destId="{8FBDE213-68C1-4162-AA83-37BE1573CD36}" srcOrd="1" destOrd="0" presId="urn:microsoft.com/office/officeart/2005/8/layout/chart3"/>
    <dgm:cxn modelId="{EED97A4A-0D89-46DE-9B91-1599D2B0CB27}" type="presParOf" srcId="{4470942D-88CC-47D6-95A4-5AA1941FEA4C}" destId="{BDFF3DA2-5A56-4623-A723-633EE476C257}" srcOrd="0" destOrd="0" presId="urn:microsoft.com/office/officeart/2005/8/layout/chart3"/>
    <dgm:cxn modelId="{5430FD2F-B038-4523-ABD1-43FB53D65A66}" type="presParOf" srcId="{4470942D-88CC-47D6-95A4-5AA1941FEA4C}" destId="{1E2925A6-1363-4B9A-8975-E3E8FA3F1FCA}" srcOrd="1" destOrd="0" presId="urn:microsoft.com/office/officeart/2005/8/layout/chart3"/>
    <dgm:cxn modelId="{02C0EF71-61F8-488A-8532-6DEDEAE361F1}" type="presParOf" srcId="{4470942D-88CC-47D6-95A4-5AA1941FEA4C}" destId="{5E046845-2D51-46D1-8B09-4D1CBE85FE17}" srcOrd="2" destOrd="0" presId="urn:microsoft.com/office/officeart/2005/8/layout/chart3"/>
    <dgm:cxn modelId="{78343DD0-1537-4280-8A18-E40E2A20AEF0}" type="presParOf" srcId="{4470942D-88CC-47D6-95A4-5AA1941FEA4C}" destId="{5E1BC541-EA40-497A-AD86-C3083E43EA8A}" srcOrd="3" destOrd="0" presId="urn:microsoft.com/office/officeart/2005/8/layout/chart3"/>
    <dgm:cxn modelId="{4F09C04E-EC8F-4AC5-B01B-A740D5B73A14}" type="presParOf" srcId="{4470942D-88CC-47D6-95A4-5AA1941FEA4C}" destId="{F1731E92-F4F1-4512-85ED-B84F64F5CC83}" srcOrd="4" destOrd="0" presId="urn:microsoft.com/office/officeart/2005/8/layout/chart3"/>
    <dgm:cxn modelId="{41C08804-DF90-4773-AB7C-389B756DAF71}" type="presParOf" srcId="{4470942D-88CC-47D6-95A4-5AA1941FEA4C}" destId="{8FBDE213-68C1-4162-AA83-37BE1573CD3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15535A-20A9-448A-8AD3-D52B181A7CF0}" type="doc">
      <dgm:prSet loTypeId="urn:microsoft.com/office/officeart/2008/layout/AlternatingHexagons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4B01EB0-8292-49DE-8CD6-4E6BD47A95CD}">
      <dgm:prSet phldrT="[Texto]" custT="1"/>
      <dgm:spPr/>
      <dgm:t>
        <a:bodyPr/>
        <a:lstStyle/>
        <a:p>
          <a:pPr algn="ctr"/>
          <a:r>
            <a:rPr lang="es-ES" sz="13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Casa de Ancianos “Amor de Dios” en el Municipio de Coro </a:t>
          </a:r>
          <a:r>
            <a:rPr lang="es-ES" sz="1300" b="1" dirty="0" err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Coro</a:t>
          </a:r>
          <a:r>
            <a:rPr lang="es-ES" sz="13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endParaRPr lang="es-ES" sz="1300" b="1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D30F8C-2E67-49DC-B113-7CB36E581DA0}" type="parTrans" cxnId="{E06D5A96-1E36-449E-BC5F-830AA6520AB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17AF862-7C25-4527-AB23-3600BA48B3D0}" type="sibTrans" cxnId="{E06D5A96-1E36-449E-BC5F-830AA6520ABC}">
      <dgm:prSet custT="1"/>
      <dgm:spPr/>
      <dgm:t>
        <a:bodyPr/>
        <a:lstStyle/>
        <a:p>
          <a:pPr algn="ctr"/>
          <a:r>
            <a: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Aldeas Infantiles S.O.S. Bolivia. </a:t>
          </a:r>
        </a:p>
      </dgm:t>
    </dgm:pt>
    <dgm:pt modelId="{D89D713C-C787-4F74-9B9A-85B35137121E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Institución Misión </a:t>
          </a:r>
          <a:r>
            <a:rPr lang="es-ES" sz="1400" b="1" dirty="0" err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Adulam</a:t>
          </a:r>
          <a:r>
            <a: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endParaRPr lang="es-ES" sz="1400" b="1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0E2429-760B-4B13-8D6B-185D849853FE}" type="parTrans" cxnId="{326D488F-60CD-457A-96A7-A8F04B54A67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0339ABE-7ED4-4BE0-952D-89538D6587E1}" type="sibTrans" cxnId="{326D488F-60CD-457A-96A7-A8F04B54A67B}">
      <dgm:prSet custT="1"/>
      <dgm:spPr/>
      <dgm:t>
        <a:bodyPr/>
        <a:lstStyle/>
        <a:p>
          <a:pPr algn="ctr"/>
          <a:r>
            <a:rPr lang="es-ES" sz="1400" b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Hospital Psiquiátrico “San Juan de Dios”.</a:t>
          </a:r>
          <a:endParaRPr lang="es-ES" sz="1400" b="1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D3C622-1297-44A8-8497-4BB655413905}">
      <dgm:prSet phldrT="[Texto]" custT="1"/>
      <dgm:spPr/>
      <dgm:t>
        <a:bodyPr/>
        <a:lstStyle/>
        <a:p>
          <a:pPr algn="ctr"/>
          <a:r>
            <a:rPr lang="es-ES" sz="1300" b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Internado de Moyapampa en el Municipio de Charazani.</a:t>
          </a:r>
          <a:endParaRPr lang="es-ES" sz="1300" b="1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86380-9E5E-45BA-AFF9-BC8BAEAA70A1}" type="parTrans" cxnId="{2C156FBF-452F-4AFF-9017-3CF88F7F5DD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693F212-97C2-4D9F-B0CC-3B6CBCD93F7C}" type="sibTrans" cxnId="{2C156FBF-452F-4AFF-9017-3CF88F7F5DD8}">
      <dgm:prSet custT="1"/>
      <dgm:spPr/>
      <dgm:t>
        <a:bodyPr/>
        <a:lstStyle/>
        <a:p>
          <a:pPr algn="ctr"/>
          <a:r>
            <a: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Hogar San Ramón.</a:t>
          </a:r>
          <a:endParaRPr lang="es-ES" sz="1400" b="1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63FD07-D993-4530-8E56-E6D12F96ED28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s-ES" sz="1300" b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Internado de Quwipampa en el Municipio de Charazani.</a:t>
          </a:r>
          <a:endParaRPr lang="es-BO" sz="1300" b="1" dirty="0" smtClean="0"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D08AE17-6448-41E3-9D13-595F9CB3EAF1}" type="parTrans" cxnId="{415FBE77-7F2B-4A69-B298-E0DE7E4098D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E22EEBD-477E-4A90-B127-DB24D20D09AD}" type="sibTrans" cxnId="{415FBE77-7F2B-4A69-B298-E0DE7E4098D9}">
      <dgm:prSet custT="1"/>
      <dgm:spPr/>
      <dgm:t>
        <a:bodyPr/>
        <a:lstStyle/>
        <a:p>
          <a:pPr algn="ctr"/>
          <a:r>
            <a:rPr lang="es-BO" sz="1400" b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Fundación Arco Iris.</a:t>
          </a:r>
          <a:r>
            <a:rPr lang="en-US" sz="1400" b="1" baseline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1400" b="1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F00393-6DD4-4BD8-9F50-E99CF0821AD9}" type="pres">
      <dgm:prSet presAssocID="{C515535A-20A9-448A-8AD3-D52B181A7CF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516E920-1F94-49C5-8089-8B1E0AE059C5}" type="pres">
      <dgm:prSet presAssocID="{A4B01EB0-8292-49DE-8CD6-4E6BD47A95CD}" presName="composite" presStyleCnt="0"/>
      <dgm:spPr/>
    </dgm:pt>
    <dgm:pt modelId="{944E1F50-3BAB-4505-9839-24CF3728724E}" type="pres">
      <dgm:prSet presAssocID="{A4B01EB0-8292-49DE-8CD6-4E6BD47A95CD}" presName="Parent1" presStyleLbl="node1" presStyleIdx="0" presStyleCnt="8" custScaleX="132712" custLinFactNeighborX="28725" custLinFactNeighborY="22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8FA29C-5347-41AE-A5C3-CBAB833DC2D8}" type="pres">
      <dgm:prSet presAssocID="{A4B01EB0-8292-49DE-8CD6-4E6BD47A95CD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926B89-E206-4F92-9E16-03541C4FE057}" type="pres">
      <dgm:prSet presAssocID="{A4B01EB0-8292-49DE-8CD6-4E6BD47A95CD}" presName="BalanceSpacing" presStyleCnt="0"/>
      <dgm:spPr/>
    </dgm:pt>
    <dgm:pt modelId="{0B5C1026-2B85-4738-AED5-5572FA817C75}" type="pres">
      <dgm:prSet presAssocID="{A4B01EB0-8292-49DE-8CD6-4E6BD47A95CD}" presName="BalanceSpacing1" presStyleCnt="0"/>
      <dgm:spPr/>
    </dgm:pt>
    <dgm:pt modelId="{CABF275F-A8B1-43A8-AFDF-9D6EF994714D}" type="pres">
      <dgm:prSet presAssocID="{F17AF862-7C25-4527-AB23-3600BA48B3D0}" presName="Accent1Text" presStyleLbl="node1" presStyleIdx="1" presStyleCnt="8" custScaleX="139296" custLinFactNeighborX="-4758" custLinFactNeighborY="1162"/>
      <dgm:spPr/>
      <dgm:t>
        <a:bodyPr/>
        <a:lstStyle/>
        <a:p>
          <a:endParaRPr lang="es-ES"/>
        </a:p>
      </dgm:t>
    </dgm:pt>
    <dgm:pt modelId="{9B1F8CFB-E705-42AC-88B9-7084A36EAC82}" type="pres">
      <dgm:prSet presAssocID="{F17AF862-7C25-4527-AB23-3600BA48B3D0}" presName="spaceBetweenRectangles" presStyleCnt="0"/>
      <dgm:spPr/>
    </dgm:pt>
    <dgm:pt modelId="{8A2E1204-02F2-4CD1-8FAE-FC64028C44BB}" type="pres">
      <dgm:prSet presAssocID="{D89D713C-C787-4F74-9B9A-85B35137121E}" presName="composite" presStyleCnt="0"/>
      <dgm:spPr/>
    </dgm:pt>
    <dgm:pt modelId="{9BD85BBC-4A03-439F-AB1C-753167AC2763}" type="pres">
      <dgm:prSet presAssocID="{D89D713C-C787-4F74-9B9A-85B35137121E}" presName="Parent1" presStyleLbl="node1" presStyleIdx="2" presStyleCnt="8" custScaleX="132712" custLinFactNeighborX="6979" custLinFactNeighborY="5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D8BAA2-3F46-4B7C-B841-364690722D50}" type="pres">
      <dgm:prSet presAssocID="{D89D713C-C787-4F74-9B9A-85B35137121E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A040EA-DD50-47F3-ADF2-79C4F24C0BFB}" type="pres">
      <dgm:prSet presAssocID="{D89D713C-C787-4F74-9B9A-85B35137121E}" presName="BalanceSpacing" presStyleCnt="0"/>
      <dgm:spPr/>
    </dgm:pt>
    <dgm:pt modelId="{7D096329-94B0-4E02-8173-8DE462C7CE2B}" type="pres">
      <dgm:prSet presAssocID="{D89D713C-C787-4F74-9B9A-85B35137121E}" presName="BalanceSpacing1" presStyleCnt="0"/>
      <dgm:spPr/>
    </dgm:pt>
    <dgm:pt modelId="{750DEE39-6D1F-477D-B93F-6AAB6F1AEE44}" type="pres">
      <dgm:prSet presAssocID="{C0339ABE-7ED4-4BE0-952D-89538D6587E1}" presName="Accent1Text" presStyleLbl="node1" presStyleIdx="3" presStyleCnt="8" custScaleX="132712" custLinFactNeighborX="42677" custLinFactNeighborY="522"/>
      <dgm:spPr/>
      <dgm:t>
        <a:bodyPr/>
        <a:lstStyle/>
        <a:p>
          <a:endParaRPr lang="es-ES"/>
        </a:p>
      </dgm:t>
    </dgm:pt>
    <dgm:pt modelId="{69C9997B-D8A3-488F-BBAB-96E288E3D73A}" type="pres">
      <dgm:prSet presAssocID="{C0339ABE-7ED4-4BE0-952D-89538D6587E1}" presName="spaceBetweenRectangles" presStyleCnt="0"/>
      <dgm:spPr/>
    </dgm:pt>
    <dgm:pt modelId="{9D4D4FBF-DC28-4376-9263-B65D73011BC5}" type="pres">
      <dgm:prSet presAssocID="{27D3C622-1297-44A8-8497-4BB655413905}" presName="composite" presStyleCnt="0"/>
      <dgm:spPr/>
    </dgm:pt>
    <dgm:pt modelId="{3480D807-7F92-4A4F-81AE-A203E2CE5D14}" type="pres">
      <dgm:prSet presAssocID="{27D3C622-1297-44A8-8497-4BB655413905}" presName="Parent1" presStyleLbl="node1" presStyleIdx="4" presStyleCnt="8" custScaleX="132712" custLinFactNeighborX="29065" custLinFactNeighborY="3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75D1F1-4A96-46F3-BE54-6441830C9EBE}" type="pres">
      <dgm:prSet presAssocID="{27D3C622-1297-44A8-8497-4BB655413905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0518D6-5807-4307-9421-6D5BB599F6D6}" type="pres">
      <dgm:prSet presAssocID="{27D3C622-1297-44A8-8497-4BB655413905}" presName="BalanceSpacing" presStyleCnt="0"/>
      <dgm:spPr/>
    </dgm:pt>
    <dgm:pt modelId="{09A00F60-F100-45C9-8B95-3C7FA4DA2453}" type="pres">
      <dgm:prSet presAssocID="{27D3C622-1297-44A8-8497-4BB655413905}" presName="BalanceSpacing1" presStyleCnt="0"/>
      <dgm:spPr/>
    </dgm:pt>
    <dgm:pt modelId="{A5ABD6B4-415B-4C6F-98D2-7D962115513A}" type="pres">
      <dgm:prSet presAssocID="{6693F212-97C2-4D9F-B0CC-3B6CBCD93F7C}" presName="Accent1Text" presStyleLbl="node1" presStyleIdx="5" presStyleCnt="8" custScaleX="132712" custLinFactNeighborX="-4758" custLinFactNeighborY="1162"/>
      <dgm:spPr/>
      <dgm:t>
        <a:bodyPr/>
        <a:lstStyle/>
        <a:p>
          <a:endParaRPr lang="es-ES"/>
        </a:p>
      </dgm:t>
    </dgm:pt>
    <dgm:pt modelId="{0158D168-BA06-4959-B50D-749859327FD2}" type="pres">
      <dgm:prSet presAssocID="{6693F212-97C2-4D9F-B0CC-3B6CBCD93F7C}" presName="spaceBetweenRectangles" presStyleCnt="0"/>
      <dgm:spPr/>
    </dgm:pt>
    <dgm:pt modelId="{DBA3FB64-38A0-427A-AB21-58616DEEDFDE}" type="pres">
      <dgm:prSet presAssocID="{7163FD07-D993-4530-8E56-E6D12F96ED28}" presName="composite" presStyleCnt="0"/>
      <dgm:spPr/>
    </dgm:pt>
    <dgm:pt modelId="{5BF35293-831D-4363-8052-491B8C9219BA}" type="pres">
      <dgm:prSet presAssocID="{7163FD07-D993-4530-8E56-E6D12F96ED28}" presName="Parent1" presStyleLbl="node1" presStyleIdx="6" presStyleCnt="8" custScaleX="132712" custLinFactNeighborX="6538" custLinFactNeighborY="1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87D96E-825D-442C-97E1-CBE2D108C8E1}" type="pres">
      <dgm:prSet presAssocID="{7163FD07-D993-4530-8E56-E6D12F96ED28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5004DB1-9DE8-4E70-8F1E-34CB38D295DA}" type="pres">
      <dgm:prSet presAssocID="{7163FD07-D993-4530-8E56-E6D12F96ED28}" presName="BalanceSpacing" presStyleCnt="0"/>
      <dgm:spPr/>
    </dgm:pt>
    <dgm:pt modelId="{67C21F72-BF55-4B50-9D40-ED5E60A31680}" type="pres">
      <dgm:prSet presAssocID="{7163FD07-D993-4530-8E56-E6D12F96ED28}" presName="BalanceSpacing1" presStyleCnt="0"/>
      <dgm:spPr/>
    </dgm:pt>
    <dgm:pt modelId="{AC65BFDC-30DE-4980-BCEB-2E5318962C43}" type="pres">
      <dgm:prSet presAssocID="{6E22EEBD-477E-4A90-B127-DB24D20D09AD}" presName="Accent1Text" presStyleLbl="node1" presStyleIdx="7" presStyleCnt="8" custScaleX="132712" custLinFactNeighborX="40956" custLinFactNeighborY="22"/>
      <dgm:spPr/>
      <dgm:t>
        <a:bodyPr/>
        <a:lstStyle/>
        <a:p>
          <a:endParaRPr lang="es-ES"/>
        </a:p>
      </dgm:t>
    </dgm:pt>
  </dgm:ptLst>
  <dgm:cxnLst>
    <dgm:cxn modelId="{2C156FBF-452F-4AFF-9017-3CF88F7F5DD8}" srcId="{C515535A-20A9-448A-8AD3-D52B181A7CF0}" destId="{27D3C622-1297-44A8-8497-4BB655413905}" srcOrd="2" destOrd="0" parTransId="{63F86380-9E5E-45BA-AFF9-BC8BAEAA70A1}" sibTransId="{6693F212-97C2-4D9F-B0CC-3B6CBCD93F7C}"/>
    <dgm:cxn modelId="{D139BE9C-014C-40E0-9E74-027F1D280F64}" type="presOf" srcId="{6693F212-97C2-4D9F-B0CC-3B6CBCD93F7C}" destId="{A5ABD6B4-415B-4C6F-98D2-7D962115513A}" srcOrd="0" destOrd="0" presId="urn:microsoft.com/office/officeart/2008/layout/AlternatingHexagons"/>
    <dgm:cxn modelId="{458AF0BD-5C21-40EF-A91E-0DA898746013}" type="presOf" srcId="{6E22EEBD-477E-4A90-B127-DB24D20D09AD}" destId="{AC65BFDC-30DE-4980-BCEB-2E5318962C43}" srcOrd="0" destOrd="0" presId="urn:microsoft.com/office/officeart/2008/layout/AlternatingHexagons"/>
    <dgm:cxn modelId="{126AB3AE-892E-412B-9387-BBEA4BA5C903}" type="presOf" srcId="{7163FD07-D993-4530-8E56-E6D12F96ED28}" destId="{5BF35293-831D-4363-8052-491B8C9219BA}" srcOrd="0" destOrd="0" presId="urn:microsoft.com/office/officeart/2008/layout/AlternatingHexagons"/>
    <dgm:cxn modelId="{04B9C75B-8DD6-47E0-ABCF-2A9E8FDF965B}" type="presOf" srcId="{D89D713C-C787-4F74-9B9A-85B35137121E}" destId="{9BD85BBC-4A03-439F-AB1C-753167AC2763}" srcOrd="0" destOrd="0" presId="urn:microsoft.com/office/officeart/2008/layout/AlternatingHexagons"/>
    <dgm:cxn modelId="{7E4378B6-8705-4FE5-A039-4D39CD312DA3}" type="presOf" srcId="{C515535A-20A9-448A-8AD3-D52B181A7CF0}" destId="{C8F00393-6DD4-4BD8-9F50-E99CF0821AD9}" srcOrd="0" destOrd="0" presId="urn:microsoft.com/office/officeart/2008/layout/AlternatingHexagons"/>
    <dgm:cxn modelId="{55B862FA-76B7-4D3E-A5AE-944DB03E111B}" type="presOf" srcId="{A4B01EB0-8292-49DE-8CD6-4E6BD47A95CD}" destId="{944E1F50-3BAB-4505-9839-24CF3728724E}" srcOrd="0" destOrd="0" presId="urn:microsoft.com/office/officeart/2008/layout/AlternatingHexagons"/>
    <dgm:cxn modelId="{415FBE77-7F2B-4A69-B298-E0DE7E4098D9}" srcId="{C515535A-20A9-448A-8AD3-D52B181A7CF0}" destId="{7163FD07-D993-4530-8E56-E6D12F96ED28}" srcOrd="3" destOrd="0" parTransId="{1D08AE17-6448-41E3-9D13-595F9CB3EAF1}" sibTransId="{6E22EEBD-477E-4A90-B127-DB24D20D09AD}"/>
    <dgm:cxn modelId="{E8EA5686-F73D-410E-8BF3-19856E0A89C4}" type="presOf" srcId="{27D3C622-1297-44A8-8497-4BB655413905}" destId="{3480D807-7F92-4A4F-81AE-A203E2CE5D14}" srcOrd="0" destOrd="0" presId="urn:microsoft.com/office/officeart/2008/layout/AlternatingHexagons"/>
    <dgm:cxn modelId="{E06D5A96-1E36-449E-BC5F-830AA6520ABC}" srcId="{C515535A-20A9-448A-8AD3-D52B181A7CF0}" destId="{A4B01EB0-8292-49DE-8CD6-4E6BD47A95CD}" srcOrd="0" destOrd="0" parTransId="{87D30F8C-2E67-49DC-B113-7CB36E581DA0}" sibTransId="{F17AF862-7C25-4527-AB23-3600BA48B3D0}"/>
    <dgm:cxn modelId="{326D488F-60CD-457A-96A7-A8F04B54A67B}" srcId="{C515535A-20A9-448A-8AD3-D52B181A7CF0}" destId="{D89D713C-C787-4F74-9B9A-85B35137121E}" srcOrd="1" destOrd="0" parTransId="{9E0E2429-760B-4B13-8D6B-185D849853FE}" sibTransId="{C0339ABE-7ED4-4BE0-952D-89538D6587E1}"/>
    <dgm:cxn modelId="{6134244C-07F4-4E1F-9B7D-16C1F1E1BE0A}" type="presOf" srcId="{C0339ABE-7ED4-4BE0-952D-89538D6587E1}" destId="{750DEE39-6D1F-477D-B93F-6AAB6F1AEE44}" srcOrd="0" destOrd="0" presId="urn:microsoft.com/office/officeart/2008/layout/AlternatingHexagons"/>
    <dgm:cxn modelId="{F0076317-9048-46B0-A3BB-462BD37029AF}" type="presOf" srcId="{F17AF862-7C25-4527-AB23-3600BA48B3D0}" destId="{CABF275F-A8B1-43A8-AFDF-9D6EF994714D}" srcOrd="0" destOrd="0" presId="urn:microsoft.com/office/officeart/2008/layout/AlternatingHexagons"/>
    <dgm:cxn modelId="{4B07E1FA-6326-4EFD-AD3F-DE2E73915B32}" type="presParOf" srcId="{C8F00393-6DD4-4BD8-9F50-E99CF0821AD9}" destId="{5516E920-1F94-49C5-8089-8B1E0AE059C5}" srcOrd="0" destOrd="0" presId="urn:microsoft.com/office/officeart/2008/layout/AlternatingHexagons"/>
    <dgm:cxn modelId="{5409F3DB-27C0-41DA-BF48-3BFCBD06A312}" type="presParOf" srcId="{5516E920-1F94-49C5-8089-8B1E0AE059C5}" destId="{944E1F50-3BAB-4505-9839-24CF3728724E}" srcOrd="0" destOrd="0" presId="urn:microsoft.com/office/officeart/2008/layout/AlternatingHexagons"/>
    <dgm:cxn modelId="{59D4C73A-7462-4E0C-834E-C26FDF3617C6}" type="presParOf" srcId="{5516E920-1F94-49C5-8089-8B1E0AE059C5}" destId="{D28FA29C-5347-41AE-A5C3-CBAB833DC2D8}" srcOrd="1" destOrd="0" presId="urn:microsoft.com/office/officeart/2008/layout/AlternatingHexagons"/>
    <dgm:cxn modelId="{81B8DD2D-71B8-4365-9C03-51E7C9A9E8EF}" type="presParOf" srcId="{5516E920-1F94-49C5-8089-8B1E0AE059C5}" destId="{F7926B89-E206-4F92-9E16-03541C4FE057}" srcOrd="2" destOrd="0" presId="urn:microsoft.com/office/officeart/2008/layout/AlternatingHexagons"/>
    <dgm:cxn modelId="{42FE6CD7-70B8-45B0-B4DF-DDEF758B5028}" type="presParOf" srcId="{5516E920-1F94-49C5-8089-8B1E0AE059C5}" destId="{0B5C1026-2B85-4738-AED5-5572FA817C75}" srcOrd="3" destOrd="0" presId="urn:microsoft.com/office/officeart/2008/layout/AlternatingHexagons"/>
    <dgm:cxn modelId="{56B27C0D-FC74-46F2-8553-1C2B9D0DD33D}" type="presParOf" srcId="{5516E920-1F94-49C5-8089-8B1E0AE059C5}" destId="{CABF275F-A8B1-43A8-AFDF-9D6EF994714D}" srcOrd="4" destOrd="0" presId="urn:microsoft.com/office/officeart/2008/layout/AlternatingHexagons"/>
    <dgm:cxn modelId="{38C6EC5D-F5A9-4D03-8C79-F9A6C610DAF3}" type="presParOf" srcId="{C8F00393-6DD4-4BD8-9F50-E99CF0821AD9}" destId="{9B1F8CFB-E705-42AC-88B9-7084A36EAC82}" srcOrd="1" destOrd="0" presId="urn:microsoft.com/office/officeart/2008/layout/AlternatingHexagons"/>
    <dgm:cxn modelId="{76589B62-2CB2-4E71-830B-97B2F648A7F1}" type="presParOf" srcId="{C8F00393-6DD4-4BD8-9F50-E99CF0821AD9}" destId="{8A2E1204-02F2-4CD1-8FAE-FC64028C44BB}" srcOrd="2" destOrd="0" presId="urn:microsoft.com/office/officeart/2008/layout/AlternatingHexagons"/>
    <dgm:cxn modelId="{6CAD0CCA-F8C0-481C-AE94-8BBC044ABE33}" type="presParOf" srcId="{8A2E1204-02F2-4CD1-8FAE-FC64028C44BB}" destId="{9BD85BBC-4A03-439F-AB1C-753167AC2763}" srcOrd="0" destOrd="0" presId="urn:microsoft.com/office/officeart/2008/layout/AlternatingHexagons"/>
    <dgm:cxn modelId="{BE6F4488-385A-4B37-B96F-AEB91E7EDDD4}" type="presParOf" srcId="{8A2E1204-02F2-4CD1-8FAE-FC64028C44BB}" destId="{7DD8BAA2-3F46-4B7C-B841-364690722D50}" srcOrd="1" destOrd="0" presId="urn:microsoft.com/office/officeart/2008/layout/AlternatingHexagons"/>
    <dgm:cxn modelId="{3162A38C-938F-4422-864F-F5BAD153012D}" type="presParOf" srcId="{8A2E1204-02F2-4CD1-8FAE-FC64028C44BB}" destId="{D2A040EA-DD50-47F3-ADF2-79C4F24C0BFB}" srcOrd="2" destOrd="0" presId="urn:microsoft.com/office/officeart/2008/layout/AlternatingHexagons"/>
    <dgm:cxn modelId="{F4678F4C-3816-46BC-A9D2-6A88AECCEE26}" type="presParOf" srcId="{8A2E1204-02F2-4CD1-8FAE-FC64028C44BB}" destId="{7D096329-94B0-4E02-8173-8DE462C7CE2B}" srcOrd="3" destOrd="0" presId="urn:microsoft.com/office/officeart/2008/layout/AlternatingHexagons"/>
    <dgm:cxn modelId="{55526460-0E91-46AC-8EEB-2684E289591D}" type="presParOf" srcId="{8A2E1204-02F2-4CD1-8FAE-FC64028C44BB}" destId="{750DEE39-6D1F-477D-B93F-6AAB6F1AEE44}" srcOrd="4" destOrd="0" presId="urn:microsoft.com/office/officeart/2008/layout/AlternatingHexagons"/>
    <dgm:cxn modelId="{8AA8122C-C67B-4083-AD9A-9328A6111461}" type="presParOf" srcId="{C8F00393-6DD4-4BD8-9F50-E99CF0821AD9}" destId="{69C9997B-D8A3-488F-BBAB-96E288E3D73A}" srcOrd="3" destOrd="0" presId="urn:microsoft.com/office/officeart/2008/layout/AlternatingHexagons"/>
    <dgm:cxn modelId="{6045C23C-4604-447D-9F8F-F578884380FC}" type="presParOf" srcId="{C8F00393-6DD4-4BD8-9F50-E99CF0821AD9}" destId="{9D4D4FBF-DC28-4376-9263-B65D73011BC5}" srcOrd="4" destOrd="0" presId="urn:microsoft.com/office/officeart/2008/layout/AlternatingHexagons"/>
    <dgm:cxn modelId="{10781B75-F81F-4A06-AE09-4216FB8A212B}" type="presParOf" srcId="{9D4D4FBF-DC28-4376-9263-B65D73011BC5}" destId="{3480D807-7F92-4A4F-81AE-A203E2CE5D14}" srcOrd="0" destOrd="0" presId="urn:microsoft.com/office/officeart/2008/layout/AlternatingHexagons"/>
    <dgm:cxn modelId="{19465B63-DDBC-4723-BD57-3628875BC79A}" type="presParOf" srcId="{9D4D4FBF-DC28-4376-9263-B65D73011BC5}" destId="{1375D1F1-4A96-46F3-BE54-6441830C9EBE}" srcOrd="1" destOrd="0" presId="urn:microsoft.com/office/officeart/2008/layout/AlternatingHexagons"/>
    <dgm:cxn modelId="{7D4232B6-197A-4F84-9E02-47608ED41C2A}" type="presParOf" srcId="{9D4D4FBF-DC28-4376-9263-B65D73011BC5}" destId="{600518D6-5807-4307-9421-6D5BB599F6D6}" srcOrd="2" destOrd="0" presId="urn:microsoft.com/office/officeart/2008/layout/AlternatingHexagons"/>
    <dgm:cxn modelId="{726D0C5A-C860-4702-93CC-0FABE834253C}" type="presParOf" srcId="{9D4D4FBF-DC28-4376-9263-B65D73011BC5}" destId="{09A00F60-F100-45C9-8B95-3C7FA4DA2453}" srcOrd="3" destOrd="0" presId="urn:microsoft.com/office/officeart/2008/layout/AlternatingHexagons"/>
    <dgm:cxn modelId="{39540360-F6FF-4C4F-A23A-CBA653F6E761}" type="presParOf" srcId="{9D4D4FBF-DC28-4376-9263-B65D73011BC5}" destId="{A5ABD6B4-415B-4C6F-98D2-7D962115513A}" srcOrd="4" destOrd="0" presId="urn:microsoft.com/office/officeart/2008/layout/AlternatingHexagons"/>
    <dgm:cxn modelId="{89862965-C223-47C0-8866-E64FA3BFC25B}" type="presParOf" srcId="{C8F00393-6DD4-4BD8-9F50-E99CF0821AD9}" destId="{0158D168-BA06-4959-B50D-749859327FD2}" srcOrd="5" destOrd="0" presId="urn:microsoft.com/office/officeart/2008/layout/AlternatingHexagons"/>
    <dgm:cxn modelId="{F69B11D2-F2E7-4DFC-84D5-387F149D631E}" type="presParOf" srcId="{C8F00393-6DD4-4BD8-9F50-E99CF0821AD9}" destId="{DBA3FB64-38A0-427A-AB21-58616DEEDFDE}" srcOrd="6" destOrd="0" presId="urn:microsoft.com/office/officeart/2008/layout/AlternatingHexagons"/>
    <dgm:cxn modelId="{07E34882-CE5B-44A9-9F55-F4FD408BDA16}" type="presParOf" srcId="{DBA3FB64-38A0-427A-AB21-58616DEEDFDE}" destId="{5BF35293-831D-4363-8052-491B8C9219BA}" srcOrd="0" destOrd="0" presId="urn:microsoft.com/office/officeart/2008/layout/AlternatingHexagons"/>
    <dgm:cxn modelId="{E3BCF09F-80A1-4CB3-AC9A-73B32D0D5638}" type="presParOf" srcId="{DBA3FB64-38A0-427A-AB21-58616DEEDFDE}" destId="{6D87D96E-825D-442C-97E1-CBE2D108C8E1}" srcOrd="1" destOrd="0" presId="urn:microsoft.com/office/officeart/2008/layout/AlternatingHexagons"/>
    <dgm:cxn modelId="{A05293D0-B7C2-420D-8750-3EF1BEAD2BB7}" type="presParOf" srcId="{DBA3FB64-38A0-427A-AB21-58616DEEDFDE}" destId="{E5004DB1-9DE8-4E70-8F1E-34CB38D295DA}" srcOrd="2" destOrd="0" presId="urn:microsoft.com/office/officeart/2008/layout/AlternatingHexagons"/>
    <dgm:cxn modelId="{15819561-7C0A-4699-8064-054EBB4B35A6}" type="presParOf" srcId="{DBA3FB64-38A0-427A-AB21-58616DEEDFDE}" destId="{67C21F72-BF55-4B50-9D40-ED5E60A31680}" srcOrd="3" destOrd="0" presId="urn:microsoft.com/office/officeart/2008/layout/AlternatingHexagons"/>
    <dgm:cxn modelId="{21EEE104-2A0A-4089-A03E-6C5D6941382C}" type="presParOf" srcId="{DBA3FB64-38A0-427A-AB21-58616DEEDFDE}" destId="{AC65BFDC-30DE-4980-BCEB-2E5318962C4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676A5E-902C-453C-8B70-2350E5136B02}" type="doc">
      <dgm:prSet loTypeId="urn:microsoft.com/office/officeart/2005/8/layout/matrix1" loCatId="matrix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753DF38-2348-4E59-87C6-9C1E9C29AAC2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57 </a:t>
          </a:r>
        </a:p>
        <a:p>
          <a:r>
            <a:rPr lang="es-E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ACREDITACIONES</a:t>
          </a:r>
          <a:endParaRPr lang="es-ES" sz="2000" dirty="0"/>
        </a:p>
      </dgm:t>
    </dgm:pt>
    <dgm:pt modelId="{DC3A725D-AAE5-4A48-A8A7-5B4EA2A79B7E}" type="parTrans" cxnId="{996B6EF1-5612-40BA-92E5-EFDC32D11B8F}">
      <dgm:prSet/>
      <dgm:spPr/>
      <dgm:t>
        <a:bodyPr/>
        <a:lstStyle/>
        <a:p>
          <a:endParaRPr lang="es-ES"/>
        </a:p>
      </dgm:t>
    </dgm:pt>
    <dgm:pt modelId="{0F1CF509-A191-4071-A80B-D8D1CA9E0218}" type="sibTrans" cxnId="{996B6EF1-5612-40BA-92E5-EFDC32D11B8F}">
      <dgm:prSet/>
      <dgm:spPr/>
      <dgm:t>
        <a:bodyPr/>
        <a:lstStyle/>
        <a:p>
          <a:endParaRPr lang="es-ES"/>
        </a:p>
      </dgm:t>
    </dgm:pt>
    <dgm:pt modelId="{B922E7B4-B396-48C3-82CA-C279540C3F8F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Centros de Atención para personas Víctimas de         Violencia. 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8E63E9-FDCC-4F0A-B46C-F4B7414E6867}" type="parTrans" cxnId="{32F60AF6-0367-49F7-A1B7-E8F4DAF44CBD}">
      <dgm:prSet/>
      <dgm:spPr/>
      <dgm:t>
        <a:bodyPr/>
        <a:lstStyle/>
        <a:p>
          <a:endParaRPr lang="es-ES"/>
        </a:p>
      </dgm:t>
    </dgm:pt>
    <dgm:pt modelId="{3CFE81E9-9F4C-44B7-97A6-0D049912E9D6}" type="sibTrans" cxnId="{32F60AF6-0367-49F7-A1B7-E8F4DAF44CBD}">
      <dgm:prSet/>
      <dgm:spPr/>
      <dgm:t>
        <a:bodyPr/>
        <a:lstStyle/>
        <a:p>
          <a:endParaRPr lang="es-ES"/>
        </a:p>
      </dgm:t>
    </dgm:pt>
    <dgm:pt modelId="{48D288CB-468C-4507-BEA4-C10B22F4312B}">
      <dgm:prSet phldrT="[Texto]" phldr="1"/>
      <dgm:spPr/>
      <dgm:t>
        <a:bodyPr/>
        <a:lstStyle/>
        <a:p>
          <a:endParaRPr lang="es-ES"/>
        </a:p>
      </dgm:t>
    </dgm:pt>
    <dgm:pt modelId="{33E5E0DA-D82B-496F-B5E9-661E6920D6CC}" type="parTrans" cxnId="{BCFB9CB7-C0C3-4319-86E6-96EA6348BB6F}">
      <dgm:prSet/>
      <dgm:spPr/>
      <dgm:t>
        <a:bodyPr/>
        <a:lstStyle/>
        <a:p>
          <a:endParaRPr lang="es-ES"/>
        </a:p>
      </dgm:t>
    </dgm:pt>
    <dgm:pt modelId="{0E14E401-0D13-44B7-A959-66EDE4E6D8B0}" type="sibTrans" cxnId="{BCFB9CB7-C0C3-4319-86E6-96EA6348BB6F}">
      <dgm:prSet/>
      <dgm:spPr/>
      <dgm:t>
        <a:bodyPr/>
        <a:lstStyle/>
        <a:p>
          <a:endParaRPr lang="es-ES"/>
        </a:p>
      </dgm:t>
    </dgm:pt>
    <dgm:pt modelId="{9E7439AB-552B-4544-B1B2-0FC7F84A590B}">
      <dgm:prSet phldrT="[Texto]" phldr="1"/>
      <dgm:spPr/>
      <dgm:t>
        <a:bodyPr/>
        <a:lstStyle/>
        <a:p>
          <a:endParaRPr lang="es-ES"/>
        </a:p>
      </dgm:t>
    </dgm:pt>
    <dgm:pt modelId="{7841D3AE-A757-47DD-B966-DA2EA7167AD1}" type="parTrans" cxnId="{A7C87145-873A-4E00-984B-C1D92B109B47}">
      <dgm:prSet/>
      <dgm:spPr/>
      <dgm:t>
        <a:bodyPr/>
        <a:lstStyle/>
        <a:p>
          <a:endParaRPr lang="es-ES"/>
        </a:p>
      </dgm:t>
    </dgm:pt>
    <dgm:pt modelId="{04E1C668-B542-4D23-AECD-88D7D880A714}" type="sibTrans" cxnId="{A7C87145-873A-4E00-984B-C1D92B109B47}">
      <dgm:prSet/>
      <dgm:spPr/>
      <dgm:t>
        <a:bodyPr/>
        <a:lstStyle/>
        <a:p>
          <a:endParaRPr lang="es-ES"/>
        </a:p>
      </dgm:t>
    </dgm:pt>
    <dgm:pt modelId="{611ADD66-068F-4E6D-94BA-A6FA9F917E46}">
      <dgm:prSet phldrT="[Texto]" phldr="1"/>
      <dgm:spPr/>
      <dgm:t>
        <a:bodyPr/>
        <a:lstStyle/>
        <a:p>
          <a:endParaRPr lang="es-ES"/>
        </a:p>
      </dgm:t>
    </dgm:pt>
    <dgm:pt modelId="{271DA9A9-99B5-4F84-867E-A13B01364F20}" type="parTrans" cxnId="{7A171663-7D53-421B-BF9D-B518BC73B656}">
      <dgm:prSet/>
      <dgm:spPr/>
      <dgm:t>
        <a:bodyPr/>
        <a:lstStyle/>
        <a:p>
          <a:endParaRPr lang="es-ES"/>
        </a:p>
      </dgm:t>
    </dgm:pt>
    <dgm:pt modelId="{E1FAEF2F-4CDA-4995-8266-0BD69C7D09D0}" type="sibTrans" cxnId="{7A171663-7D53-421B-BF9D-B518BC73B656}">
      <dgm:prSet/>
      <dgm:spPr/>
      <dgm:t>
        <a:bodyPr/>
        <a:lstStyle/>
        <a:p>
          <a:endParaRPr lang="es-ES"/>
        </a:p>
      </dgm:t>
    </dgm:pt>
    <dgm:pt modelId="{9C51C0A3-C5B9-4E2C-8FE1-3E690E3D92AC}">
      <dgm:prSet phldrT="[Texto]" phldr="1"/>
      <dgm:spPr/>
      <dgm:t>
        <a:bodyPr/>
        <a:lstStyle/>
        <a:p>
          <a:endParaRPr lang="es-ES"/>
        </a:p>
      </dgm:t>
    </dgm:pt>
    <dgm:pt modelId="{C84BFAF6-82A6-4BC1-96D3-BBBFEFEEC16F}" type="parTrans" cxnId="{2C563581-0962-4A5D-8D30-FDD31256F500}">
      <dgm:prSet/>
      <dgm:spPr/>
      <dgm:t>
        <a:bodyPr/>
        <a:lstStyle/>
        <a:p>
          <a:endParaRPr lang="es-ES"/>
        </a:p>
      </dgm:t>
    </dgm:pt>
    <dgm:pt modelId="{A12921CE-F8AF-4C90-A360-86E4D651E331}" type="sibTrans" cxnId="{2C563581-0962-4A5D-8D30-FDD31256F500}">
      <dgm:prSet/>
      <dgm:spPr/>
      <dgm:t>
        <a:bodyPr/>
        <a:lstStyle/>
        <a:p>
          <a:endParaRPr lang="es-ES"/>
        </a:p>
      </dgm:t>
    </dgm:pt>
    <dgm:pt modelId="{917537BA-86CA-4010-9791-C9A236B9A90F}">
      <dgm:prSet phldrT="[Texto]" phldr="1"/>
      <dgm:spPr/>
      <dgm:t>
        <a:bodyPr/>
        <a:lstStyle/>
        <a:p>
          <a:endParaRPr lang="es-ES"/>
        </a:p>
      </dgm:t>
    </dgm:pt>
    <dgm:pt modelId="{82B6916C-0C5F-43B4-A752-1BF4ED969250}" type="parTrans" cxnId="{DF6350C3-2BC9-4F1F-A923-D2F6803C0C15}">
      <dgm:prSet/>
      <dgm:spPr/>
      <dgm:t>
        <a:bodyPr/>
        <a:lstStyle/>
        <a:p>
          <a:endParaRPr lang="es-ES"/>
        </a:p>
      </dgm:t>
    </dgm:pt>
    <dgm:pt modelId="{E091F668-96EE-49BF-8658-AFFD58E217DA}" type="sibTrans" cxnId="{DF6350C3-2BC9-4F1F-A923-D2F6803C0C15}">
      <dgm:prSet/>
      <dgm:spPr/>
      <dgm:t>
        <a:bodyPr/>
        <a:lstStyle/>
        <a:p>
          <a:endParaRPr lang="es-ES"/>
        </a:p>
      </dgm:t>
    </dgm:pt>
    <dgm:pt modelId="{0A1085C1-D01C-4BA4-93EE-785A71A899A2}">
      <dgm:prSet phldrT="[Texto]" phldr="1"/>
      <dgm:spPr/>
      <dgm:t>
        <a:bodyPr/>
        <a:lstStyle/>
        <a:p>
          <a:endParaRPr lang="es-ES"/>
        </a:p>
      </dgm:t>
    </dgm:pt>
    <dgm:pt modelId="{AD8DD228-581D-4B0D-B0E0-B1F5F8D1B9C5}" type="sibTrans" cxnId="{A9A4C5D3-A353-406A-905A-9A9F66FAA443}">
      <dgm:prSet/>
      <dgm:spPr/>
      <dgm:t>
        <a:bodyPr/>
        <a:lstStyle/>
        <a:p>
          <a:endParaRPr lang="es-ES"/>
        </a:p>
      </dgm:t>
    </dgm:pt>
    <dgm:pt modelId="{0F7F6B83-D92D-4A82-A7F9-85B5213497F1}" type="parTrans" cxnId="{A9A4C5D3-A353-406A-905A-9A9F66FAA443}">
      <dgm:prSet/>
      <dgm:spPr/>
      <dgm:t>
        <a:bodyPr/>
        <a:lstStyle/>
        <a:p>
          <a:endParaRPr lang="es-ES"/>
        </a:p>
      </dgm:t>
    </dgm:pt>
    <dgm:pt modelId="{4F095901-FF58-48F0-B03E-7BA9E4D43C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smtClean="0">
              <a:latin typeface="Arial" panose="020B0604020202020204" pitchFamily="34" charset="0"/>
              <a:cs typeface="Arial" panose="020B0604020202020204" pitchFamily="34" charset="0"/>
            </a:rPr>
            <a:t>Centros de Acogida a la Niñez y Adolescencia.</a:t>
          </a:r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BF37BB-C7AA-4396-8E2B-11DD3A60A975}" type="parTrans" cxnId="{1D0DF53D-2005-487F-9EAC-4D9A7A7C62CC}">
      <dgm:prSet/>
      <dgm:spPr/>
      <dgm:t>
        <a:bodyPr/>
        <a:lstStyle/>
        <a:p>
          <a:endParaRPr lang="es-ES"/>
        </a:p>
      </dgm:t>
    </dgm:pt>
    <dgm:pt modelId="{DE5C92FF-D623-410D-AC70-B41648D22163}" type="sibTrans" cxnId="{1D0DF53D-2005-487F-9EAC-4D9A7A7C62CC}">
      <dgm:prSet/>
      <dgm:spPr/>
      <dgm:t>
        <a:bodyPr/>
        <a:lstStyle/>
        <a:p>
          <a:endParaRPr lang="es-ES"/>
        </a:p>
      </dgm:t>
    </dgm:pt>
    <dgm:pt modelId="{8E7069E1-75D5-4800-958D-8FAF259A2B26}">
      <dgm:prSet/>
      <dgm:spPr/>
      <dgm:t>
        <a:bodyPr/>
        <a:lstStyle/>
        <a:p>
          <a:endParaRPr lang="es-ES"/>
        </a:p>
      </dgm:t>
    </dgm:pt>
    <dgm:pt modelId="{42A4D928-5BFF-4658-AC8B-06904F4D661F}" type="parTrans" cxnId="{5C777B6A-D070-41AB-8CBE-118ACEEE24F9}">
      <dgm:prSet/>
      <dgm:spPr/>
      <dgm:t>
        <a:bodyPr/>
        <a:lstStyle/>
        <a:p>
          <a:endParaRPr lang="es-ES"/>
        </a:p>
      </dgm:t>
    </dgm:pt>
    <dgm:pt modelId="{41591E11-44C2-4D8E-98E0-3C5EC4E04F46}" type="sibTrans" cxnId="{5C777B6A-D070-41AB-8CBE-118ACEEE24F9}">
      <dgm:prSet/>
      <dgm:spPr/>
      <dgm:t>
        <a:bodyPr/>
        <a:lstStyle/>
        <a:p>
          <a:endParaRPr lang="es-ES"/>
        </a:p>
      </dgm:t>
    </dgm:pt>
    <dgm:pt modelId="{0A4BD707-2974-4A05-9538-34AA29900E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smtClean="0">
              <a:latin typeface="Arial" panose="020B0604020202020204" pitchFamily="34" charset="0"/>
              <a:cs typeface="Arial" panose="020B0604020202020204" pitchFamily="34" charset="0"/>
            </a:rPr>
            <a:t>Centros Infantiles.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35DBB3-BBB8-4EB3-AEF8-FBD4AA0A2C51}" type="parTrans" cxnId="{045C5699-B870-4301-BB56-A99569ED0C04}">
      <dgm:prSet/>
      <dgm:spPr/>
      <dgm:t>
        <a:bodyPr/>
        <a:lstStyle/>
        <a:p>
          <a:endParaRPr lang="es-ES"/>
        </a:p>
      </dgm:t>
    </dgm:pt>
    <dgm:pt modelId="{6BB89BE2-ED1A-4D70-8735-ACF638D267AE}" type="sibTrans" cxnId="{045C5699-B870-4301-BB56-A99569ED0C04}">
      <dgm:prSet/>
      <dgm:spPr/>
      <dgm:t>
        <a:bodyPr/>
        <a:lstStyle/>
        <a:p>
          <a:endParaRPr lang="es-ES"/>
        </a:p>
      </dgm:t>
    </dgm:pt>
    <dgm:pt modelId="{1C85A0ED-9718-4C61-8997-777D24E44A4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smtClean="0">
              <a:latin typeface="Arial" panose="020B0604020202020204" pitchFamily="34" charset="0"/>
              <a:cs typeface="Arial" panose="020B0604020202020204" pitchFamily="34" charset="0"/>
            </a:rPr>
            <a:t>Centros de Acogida para personas Adultas   Mayores.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EE33DC-1E4A-45F9-A9D7-29D1A57B90D8}" type="parTrans" cxnId="{54FDA224-4571-4B9D-A724-4410443B2A00}">
      <dgm:prSet/>
      <dgm:spPr/>
      <dgm:t>
        <a:bodyPr/>
        <a:lstStyle/>
        <a:p>
          <a:endParaRPr lang="es-ES"/>
        </a:p>
      </dgm:t>
    </dgm:pt>
    <dgm:pt modelId="{9B58EE3E-C964-4D34-960B-41CFBD28B65F}" type="sibTrans" cxnId="{54FDA224-4571-4B9D-A724-4410443B2A00}">
      <dgm:prSet/>
      <dgm:spPr/>
      <dgm:t>
        <a:bodyPr/>
        <a:lstStyle/>
        <a:p>
          <a:endParaRPr lang="es-ES"/>
        </a:p>
      </dgm:t>
    </dgm:pt>
    <dgm:pt modelId="{5A275DF2-3BB2-4DBD-8295-45D6C37F065A}">
      <dgm:prSet/>
      <dgm:spPr/>
      <dgm:t>
        <a:bodyPr/>
        <a:lstStyle/>
        <a:p>
          <a:endParaRPr lang="es-ES"/>
        </a:p>
      </dgm:t>
    </dgm:pt>
    <dgm:pt modelId="{4220CBED-2E72-45C4-B9C3-A82DEA4C3076}" type="parTrans" cxnId="{F087865F-D117-4EF9-9849-87CFD56894C4}">
      <dgm:prSet/>
      <dgm:spPr/>
      <dgm:t>
        <a:bodyPr/>
        <a:lstStyle/>
        <a:p>
          <a:endParaRPr lang="es-ES"/>
        </a:p>
      </dgm:t>
    </dgm:pt>
    <dgm:pt modelId="{45666B65-A562-4128-A235-0D0D418A5AA5}" type="sibTrans" cxnId="{F087865F-D117-4EF9-9849-87CFD56894C4}">
      <dgm:prSet/>
      <dgm:spPr/>
      <dgm:t>
        <a:bodyPr/>
        <a:lstStyle/>
        <a:p>
          <a:endParaRPr lang="es-ES"/>
        </a:p>
      </dgm:t>
    </dgm:pt>
    <dgm:pt modelId="{757B94C2-0FE6-4172-A55A-065A4382D4ED}" type="pres">
      <dgm:prSet presAssocID="{E4676A5E-902C-453C-8B70-2350E5136B0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9E65434-8DCD-4C85-8230-C140D00329A5}" type="pres">
      <dgm:prSet presAssocID="{E4676A5E-902C-453C-8B70-2350E5136B02}" presName="matrix" presStyleCnt="0"/>
      <dgm:spPr/>
    </dgm:pt>
    <dgm:pt modelId="{BD3D4683-BD3B-4B4D-85B4-D8A56AD37FB7}" type="pres">
      <dgm:prSet presAssocID="{E4676A5E-902C-453C-8B70-2350E5136B02}" presName="tile1" presStyleLbl="node1" presStyleIdx="0" presStyleCnt="4"/>
      <dgm:spPr/>
      <dgm:t>
        <a:bodyPr/>
        <a:lstStyle/>
        <a:p>
          <a:endParaRPr lang="es-ES"/>
        </a:p>
      </dgm:t>
    </dgm:pt>
    <dgm:pt modelId="{456463E7-5392-4E6B-B4D2-5453F9640F8C}" type="pres">
      <dgm:prSet presAssocID="{E4676A5E-902C-453C-8B70-2350E5136B0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A57929-BBA0-4D67-9180-43F792B34FD6}" type="pres">
      <dgm:prSet presAssocID="{E4676A5E-902C-453C-8B70-2350E5136B02}" presName="tile2" presStyleLbl="node1" presStyleIdx="1" presStyleCnt="4"/>
      <dgm:spPr/>
      <dgm:t>
        <a:bodyPr/>
        <a:lstStyle/>
        <a:p>
          <a:endParaRPr lang="es-ES"/>
        </a:p>
      </dgm:t>
    </dgm:pt>
    <dgm:pt modelId="{5B54EADE-1452-43C2-A76F-D941395A0C19}" type="pres">
      <dgm:prSet presAssocID="{E4676A5E-902C-453C-8B70-2350E5136B0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E3D7EF-314E-4D1C-895F-B348D9C2E96F}" type="pres">
      <dgm:prSet presAssocID="{E4676A5E-902C-453C-8B70-2350E5136B02}" presName="tile3" presStyleLbl="node1" presStyleIdx="2" presStyleCnt="4"/>
      <dgm:spPr/>
      <dgm:t>
        <a:bodyPr/>
        <a:lstStyle/>
        <a:p>
          <a:endParaRPr lang="es-ES"/>
        </a:p>
      </dgm:t>
    </dgm:pt>
    <dgm:pt modelId="{27EA73AB-E06F-47EF-91B3-716396A90707}" type="pres">
      <dgm:prSet presAssocID="{E4676A5E-902C-453C-8B70-2350E5136B0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4BA0C9-5C97-4BED-97BA-0B6D70FBCE2C}" type="pres">
      <dgm:prSet presAssocID="{E4676A5E-902C-453C-8B70-2350E5136B02}" presName="tile4" presStyleLbl="node1" presStyleIdx="3" presStyleCnt="4"/>
      <dgm:spPr/>
      <dgm:t>
        <a:bodyPr/>
        <a:lstStyle/>
        <a:p>
          <a:endParaRPr lang="es-ES"/>
        </a:p>
      </dgm:t>
    </dgm:pt>
    <dgm:pt modelId="{2BC7922B-77D8-44E1-9387-412CE064F373}" type="pres">
      <dgm:prSet presAssocID="{E4676A5E-902C-453C-8B70-2350E5136B0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32A78B-724A-4E2E-BC56-9FD69AA93954}" type="pres">
      <dgm:prSet presAssocID="{E4676A5E-902C-453C-8B70-2350E5136B02}" presName="centerTile" presStyleLbl="fgShp" presStyleIdx="0" presStyleCnt="1" custScaleX="188446" custLinFactNeighborX="-52" custLinFactNeighborY="-205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1C4E6AB0-330E-404E-8D00-D28B03124385}" type="presOf" srcId="{4F095901-FF58-48F0-B03E-7BA9E4D43C45}" destId="{46E3D7EF-314E-4D1C-895F-B348D9C2E96F}" srcOrd="0" destOrd="0" presId="urn:microsoft.com/office/officeart/2005/8/layout/matrix1"/>
    <dgm:cxn modelId="{54FDA224-4571-4B9D-A724-4410443B2A00}" srcId="{0753DF38-2348-4E59-87C6-9C1E9C29AAC2}" destId="{1C85A0ED-9718-4C61-8997-777D24E44A49}" srcOrd="1" destOrd="0" parTransId="{9DEE33DC-1E4A-45F9-A9D7-29D1A57B90D8}" sibTransId="{9B58EE3E-C964-4D34-960B-41CFBD28B65F}"/>
    <dgm:cxn modelId="{CB5C91E0-9446-4F85-AC51-841C082D44B2}" type="presOf" srcId="{0A4BD707-2974-4A05-9538-34AA29900E88}" destId="{2BC7922B-77D8-44E1-9387-412CE064F373}" srcOrd="1" destOrd="0" presId="urn:microsoft.com/office/officeart/2005/8/layout/matrix1"/>
    <dgm:cxn modelId="{62FBDB0E-22B2-44FB-8432-3E54A0A52A9A}" type="presOf" srcId="{1C85A0ED-9718-4C61-8997-777D24E44A49}" destId="{3FA57929-BBA0-4D67-9180-43F792B34FD6}" srcOrd="0" destOrd="0" presId="urn:microsoft.com/office/officeart/2005/8/layout/matrix1"/>
    <dgm:cxn modelId="{95EEC5AE-7208-449B-B9D8-28FC399A32EC}" type="presOf" srcId="{4F095901-FF58-48F0-B03E-7BA9E4D43C45}" destId="{27EA73AB-E06F-47EF-91B3-716396A90707}" srcOrd="1" destOrd="0" presId="urn:microsoft.com/office/officeart/2005/8/layout/matrix1"/>
    <dgm:cxn modelId="{4D475DBD-EDF1-4D46-A1EA-2518FFDD941C}" type="presOf" srcId="{0A4BD707-2974-4A05-9538-34AA29900E88}" destId="{6F4BA0C9-5C97-4BED-97BA-0B6D70FBCE2C}" srcOrd="0" destOrd="0" presId="urn:microsoft.com/office/officeart/2005/8/layout/matrix1"/>
    <dgm:cxn modelId="{2C563581-0962-4A5D-8D30-FDD31256F500}" srcId="{E4676A5E-902C-453C-8B70-2350E5136B02}" destId="{9C51C0A3-C5B9-4E2C-8FE1-3E690E3D92AC}" srcOrd="4" destOrd="0" parTransId="{C84BFAF6-82A6-4BC1-96D3-BBBFEFEEC16F}" sibTransId="{A12921CE-F8AF-4C90-A360-86E4D651E331}"/>
    <dgm:cxn modelId="{BCFB9CB7-C0C3-4319-86E6-96EA6348BB6F}" srcId="{0A1085C1-D01C-4BA4-93EE-785A71A899A2}" destId="{48D288CB-468C-4507-BEA4-C10B22F4312B}" srcOrd="0" destOrd="0" parTransId="{33E5E0DA-D82B-496F-B5E9-661E6920D6CC}" sibTransId="{0E14E401-0D13-44B7-A959-66EDE4E6D8B0}"/>
    <dgm:cxn modelId="{045C5699-B870-4301-BB56-A99569ED0C04}" srcId="{0753DF38-2348-4E59-87C6-9C1E9C29AAC2}" destId="{0A4BD707-2974-4A05-9538-34AA29900E88}" srcOrd="3" destOrd="0" parTransId="{B835DBB3-BBB8-4EB3-AEF8-FBD4AA0A2C51}" sibTransId="{6BB89BE2-ED1A-4D70-8735-ACF638D267AE}"/>
    <dgm:cxn modelId="{48695F40-632E-4F04-AE62-D40EA029EDD3}" type="presOf" srcId="{B922E7B4-B396-48C3-82CA-C279540C3F8F}" destId="{456463E7-5392-4E6B-B4D2-5453F9640F8C}" srcOrd="1" destOrd="0" presId="urn:microsoft.com/office/officeart/2005/8/layout/matrix1"/>
    <dgm:cxn modelId="{295917A6-4F68-45DA-BA5F-2AD241B46D98}" type="presOf" srcId="{B922E7B4-B396-48C3-82CA-C279540C3F8F}" destId="{BD3D4683-BD3B-4B4D-85B4-D8A56AD37FB7}" srcOrd="0" destOrd="0" presId="urn:microsoft.com/office/officeart/2005/8/layout/matrix1"/>
    <dgm:cxn modelId="{DF6350C3-2BC9-4F1F-A923-D2F6803C0C15}" srcId="{9C51C0A3-C5B9-4E2C-8FE1-3E690E3D92AC}" destId="{917537BA-86CA-4010-9791-C9A236B9A90F}" srcOrd="0" destOrd="0" parTransId="{82B6916C-0C5F-43B4-A752-1BF4ED969250}" sibTransId="{E091F668-96EE-49BF-8658-AFFD58E217DA}"/>
    <dgm:cxn modelId="{A9A4C5D3-A353-406A-905A-9A9F66FAA443}" srcId="{E4676A5E-902C-453C-8B70-2350E5136B02}" destId="{0A1085C1-D01C-4BA4-93EE-785A71A899A2}" srcOrd="2" destOrd="0" parTransId="{0F7F6B83-D92D-4A82-A7F9-85B5213497F1}" sibTransId="{AD8DD228-581D-4B0D-B0E0-B1F5F8D1B9C5}"/>
    <dgm:cxn modelId="{CC1DF461-80A4-4B4B-AD5E-01F71B63DBC0}" type="presOf" srcId="{E4676A5E-902C-453C-8B70-2350E5136B02}" destId="{757B94C2-0FE6-4172-A55A-065A4382D4ED}" srcOrd="0" destOrd="0" presId="urn:microsoft.com/office/officeart/2005/8/layout/matrix1"/>
    <dgm:cxn modelId="{5C777B6A-D070-41AB-8CBE-118ACEEE24F9}" srcId="{0753DF38-2348-4E59-87C6-9C1E9C29AAC2}" destId="{8E7069E1-75D5-4800-958D-8FAF259A2B26}" srcOrd="4" destOrd="0" parTransId="{42A4D928-5BFF-4658-AC8B-06904F4D661F}" sibTransId="{41591E11-44C2-4D8E-98E0-3C5EC4E04F46}"/>
    <dgm:cxn modelId="{7A171663-7D53-421B-BF9D-B518BC73B656}" srcId="{9E7439AB-552B-4544-B1B2-0FC7F84A590B}" destId="{611ADD66-068F-4E6D-94BA-A6FA9F917E46}" srcOrd="0" destOrd="0" parTransId="{271DA9A9-99B5-4F84-867E-A13B01364F20}" sibTransId="{E1FAEF2F-4CDA-4995-8266-0BD69C7D09D0}"/>
    <dgm:cxn modelId="{CCB69CAE-33B4-4F2E-9A28-25F137F46D38}" type="presOf" srcId="{1C85A0ED-9718-4C61-8997-777D24E44A49}" destId="{5B54EADE-1452-43C2-A76F-D941395A0C19}" srcOrd="1" destOrd="0" presId="urn:microsoft.com/office/officeart/2005/8/layout/matrix1"/>
    <dgm:cxn modelId="{1D0DF53D-2005-487F-9EAC-4D9A7A7C62CC}" srcId="{0753DF38-2348-4E59-87C6-9C1E9C29AAC2}" destId="{4F095901-FF58-48F0-B03E-7BA9E4D43C45}" srcOrd="2" destOrd="0" parTransId="{35BF37BB-C7AA-4396-8E2B-11DD3A60A975}" sibTransId="{DE5C92FF-D623-410D-AC70-B41648D22163}"/>
    <dgm:cxn modelId="{37371FBD-EB74-4642-A7DA-536155773670}" type="presOf" srcId="{0753DF38-2348-4E59-87C6-9C1E9C29AAC2}" destId="{9D32A78B-724A-4E2E-BC56-9FD69AA93954}" srcOrd="0" destOrd="0" presId="urn:microsoft.com/office/officeart/2005/8/layout/matrix1"/>
    <dgm:cxn modelId="{32F60AF6-0367-49F7-A1B7-E8F4DAF44CBD}" srcId="{0753DF38-2348-4E59-87C6-9C1E9C29AAC2}" destId="{B922E7B4-B396-48C3-82CA-C279540C3F8F}" srcOrd="0" destOrd="0" parTransId="{C88E63E9-FDCC-4F0A-B46C-F4B7414E6867}" sibTransId="{3CFE81E9-9F4C-44B7-97A6-0D049912E9D6}"/>
    <dgm:cxn modelId="{F087865F-D117-4EF9-9849-87CFD56894C4}" srcId="{E4676A5E-902C-453C-8B70-2350E5136B02}" destId="{5A275DF2-3BB2-4DBD-8295-45D6C37F065A}" srcOrd="1" destOrd="0" parTransId="{4220CBED-2E72-45C4-B9C3-A82DEA4C3076}" sibTransId="{45666B65-A562-4128-A235-0D0D418A5AA5}"/>
    <dgm:cxn modelId="{A7C87145-873A-4E00-984B-C1D92B109B47}" srcId="{E4676A5E-902C-453C-8B70-2350E5136B02}" destId="{9E7439AB-552B-4544-B1B2-0FC7F84A590B}" srcOrd="3" destOrd="0" parTransId="{7841D3AE-A757-47DD-B966-DA2EA7167AD1}" sibTransId="{04E1C668-B542-4D23-AECD-88D7D880A714}"/>
    <dgm:cxn modelId="{996B6EF1-5612-40BA-92E5-EFDC32D11B8F}" srcId="{E4676A5E-902C-453C-8B70-2350E5136B02}" destId="{0753DF38-2348-4E59-87C6-9C1E9C29AAC2}" srcOrd="0" destOrd="0" parTransId="{DC3A725D-AAE5-4A48-A8A7-5B4EA2A79B7E}" sibTransId="{0F1CF509-A191-4071-A80B-D8D1CA9E0218}"/>
    <dgm:cxn modelId="{F11CDE4F-0C84-4E15-8B05-9C78BE0EDA6B}" type="presParOf" srcId="{757B94C2-0FE6-4172-A55A-065A4382D4ED}" destId="{F9E65434-8DCD-4C85-8230-C140D00329A5}" srcOrd="0" destOrd="0" presId="urn:microsoft.com/office/officeart/2005/8/layout/matrix1"/>
    <dgm:cxn modelId="{D9AC05DD-2F58-4E28-A775-D5D156EE141A}" type="presParOf" srcId="{F9E65434-8DCD-4C85-8230-C140D00329A5}" destId="{BD3D4683-BD3B-4B4D-85B4-D8A56AD37FB7}" srcOrd="0" destOrd="0" presId="urn:microsoft.com/office/officeart/2005/8/layout/matrix1"/>
    <dgm:cxn modelId="{D6D347A8-F212-4813-BD34-21EBF21469D3}" type="presParOf" srcId="{F9E65434-8DCD-4C85-8230-C140D00329A5}" destId="{456463E7-5392-4E6B-B4D2-5453F9640F8C}" srcOrd="1" destOrd="0" presId="urn:microsoft.com/office/officeart/2005/8/layout/matrix1"/>
    <dgm:cxn modelId="{DC4078FB-D113-490C-8373-7DDC0588DD5D}" type="presParOf" srcId="{F9E65434-8DCD-4C85-8230-C140D00329A5}" destId="{3FA57929-BBA0-4D67-9180-43F792B34FD6}" srcOrd="2" destOrd="0" presId="urn:microsoft.com/office/officeart/2005/8/layout/matrix1"/>
    <dgm:cxn modelId="{853C7737-D92A-4D5D-BDA9-C7251D40BE3A}" type="presParOf" srcId="{F9E65434-8DCD-4C85-8230-C140D00329A5}" destId="{5B54EADE-1452-43C2-A76F-D941395A0C19}" srcOrd="3" destOrd="0" presId="urn:microsoft.com/office/officeart/2005/8/layout/matrix1"/>
    <dgm:cxn modelId="{00A3E7A9-D201-40E6-9B52-43983BD67C53}" type="presParOf" srcId="{F9E65434-8DCD-4C85-8230-C140D00329A5}" destId="{46E3D7EF-314E-4D1C-895F-B348D9C2E96F}" srcOrd="4" destOrd="0" presId="urn:microsoft.com/office/officeart/2005/8/layout/matrix1"/>
    <dgm:cxn modelId="{47DF8602-E78C-4740-83A8-460DABA397E8}" type="presParOf" srcId="{F9E65434-8DCD-4C85-8230-C140D00329A5}" destId="{27EA73AB-E06F-47EF-91B3-716396A90707}" srcOrd="5" destOrd="0" presId="urn:microsoft.com/office/officeart/2005/8/layout/matrix1"/>
    <dgm:cxn modelId="{0FAD1780-BDAB-4429-A3C0-69EA802E18B6}" type="presParOf" srcId="{F9E65434-8DCD-4C85-8230-C140D00329A5}" destId="{6F4BA0C9-5C97-4BED-97BA-0B6D70FBCE2C}" srcOrd="6" destOrd="0" presId="urn:microsoft.com/office/officeart/2005/8/layout/matrix1"/>
    <dgm:cxn modelId="{B5DDB3E2-95E8-42AA-94C7-020D7D427C86}" type="presParOf" srcId="{F9E65434-8DCD-4C85-8230-C140D00329A5}" destId="{2BC7922B-77D8-44E1-9387-412CE064F373}" srcOrd="7" destOrd="0" presId="urn:microsoft.com/office/officeart/2005/8/layout/matrix1"/>
    <dgm:cxn modelId="{E08D2137-3138-4B33-BAC3-FCF1AD81B6EF}" type="presParOf" srcId="{757B94C2-0FE6-4172-A55A-065A4382D4ED}" destId="{9D32A78B-724A-4E2E-BC56-9FD69AA9395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3BF31-413E-4948-A6FF-305500FAA44C}">
      <dsp:nvSpPr>
        <dsp:cNvPr id="0" name=""/>
        <dsp:cNvSpPr/>
      </dsp:nvSpPr>
      <dsp:spPr>
        <a:xfrm>
          <a:off x="2243269" y="175331"/>
          <a:ext cx="4949454" cy="4711134"/>
        </a:xfrm>
        <a:prstGeom prst="pie">
          <a:avLst>
            <a:gd name="adj1" fmla="val 16200000"/>
            <a:gd name="adj2" fmla="val 19285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Responsabilidad por la Función Pública</a:t>
          </a:r>
          <a:endParaRPr lang="es-ES" sz="1400" kern="1200" dirty="0">
            <a:solidFill>
              <a:schemeClr val="bg1"/>
            </a:solidFill>
          </a:endParaRPr>
        </a:p>
      </dsp:txBody>
      <dsp:txXfrm>
        <a:off x="4843500" y="612794"/>
        <a:ext cx="1178441" cy="897359"/>
      </dsp:txXfrm>
    </dsp:sp>
    <dsp:sp modelId="{96F907D4-239F-4B2E-BA0C-076E56B3522F}">
      <dsp:nvSpPr>
        <dsp:cNvPr id="0" name=""/>
        <dsp:cNvSpPr/>
      </dsp:nvSpPr>
      <dsp:spPr>
        <a:xfrm>
          <a:off x="2300096" y="246365"/>
          <a:ext cx="4949454" cy="4711134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Responsabilidad por la Función Pública</a:t>
          </a:r>
          <a:endParaRPr lang="es-ES" sz="1400" kern="1200" dirty="0">
            <a:solidFill>
              <a:schemeClr val="bg1"/>
            </a:solidFill>
          </a:endParaRPr>
        </a:p>
      </dsp:txBody>
      <dsp:txXfrm>
        <a:off x="5661600" y="1954151"/>
        <a:ext cx="1355207" cy="785189"/>
      </dsp:txXfrm>
    </dsp:sp>
    <dsp:sp modelId="{4956A09B-1EED-44D6-BCEF-7B5C24197ACB}">
      <dsp:nvSpPr>
        <dsp:cNvPr id="0" name=""/>
        <dsp:cNvSpPr/>
      </dsp:nvSpPr>
      <dsp:spPr>
        <a:xfrm>
          <a:off x="2279575" y="335815"/>
          <a:ext cx="4949454" cy="4711134"/>
        </a:xfrm>
        <a:prstGeom prst="pie">
          <a:avLst>
            <a:gd name="adj1" fmla="val 771428"/>
            <a:gd name="adj2" fmla="val 38571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Ley N°1178</a:t>
          </a:r>
          <a:endParaRPr lang="es-ES" sz="1400" kern="1200" dirty="0">
            <a:solidFill>
              <a:schemeClr val="bg1"/>
            </a:solidFill>
          </a:endParaRPr>
        </a:p>
      </dsp:txBody>
      <dsp:txXfrm>
        <a:off x="5457832" y="3126040"/>
        <a:ext cx="1178441" cy="869316"/>
      </dsp:txXfrm>
    </dsp:sp>
    <dsp:sp modelId="{85DD9025-B90F-41F3-9BB3-BA4F3D865DB3}">
      <dsp:nvSpPr>
        <dsp:cNvPr id="0" name=""/>
        <dsp:cNvSpPr/>
      </dsp:nvSpPr>
      <dsp:spPr>
        <a:xfrm>
          <a:off x="2187194" y="364228"/>
          <a:ext cx="4949454" cy="4711134"/>
        </a:xfrm>
        <a:prstGeom prst="pie">
          <a:avLst>
            <a:gd name="adj1" fmla="val 3857226"/>
            <a:gd name="adj2" fmla="val 69428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Normas Básicas del Sistema de Bienes y Servicios NB - SABS</a:t>
          </a:r>
          <a:endParaRPr lang="es-ES" sz="1300" kern="1200" dirty="0">
            <a:solidFill>
              <a:schemeClr val="bg1"/>
            </a:solidFill>
          </a:endParaRPr>
        </a:p>
      </dsp:txBody>
      <dsp:txXfrm>
        <a:off x="4087431" y="4065834"/>
        <a:ext cx="1148980" cy="785189"/>
      </dsp:txXfrm>
    </dsp:sp>
    <dsp:sp modelId="{0B97AF55-6330-4782-B377-0E9AF5DBC16E}">
      <dsp:nvSpPr>
        <dsp:cNvPr id="0" name=""/>
        <dsp:cNvSpPr/>
      </dsp:nvSpPr>
      <dsp:spPr>
        <a:xfrm>
          <a:off x="2115409" y="335815"/>
          <a:ext cx="4949454" cy="4711134"/>
        </a:xfrm>
        <a:prstGeom prst="pie">
          <a:avLst>
            <a:gd name="adj1" fmla="val 6942858"/>
            <a:gd name="adj2" fmla="val 1002857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u="none" kern="1200" dirty="0" smtClean="0">
              <a:solidFill>
                <a:schemeClr val="bg1"/>
              </a:solidFill>
            </a:rPr>
            <a:t>Declaración Jurada de Bienes y Rentas</a:t>
          </a:r>
          <a:endParaRPr lang="es-ES" sz="1400" kern="1200" dirty="0">
            <a:solidFill>
              <a:schemeClr val="bg1"/>
            </a:solidFill>
          </a:endParaRPr>
        </a:p>
      </dsp:txBody>
      <dsp:txXfrm>
        <a:off x="2708165" y="3126040"/>
        <a:ext cx="1178441" cy="869316"/>
      </dsp:txXfrm>
    </dsp:sp>
    <dsp:sp modelId="{E9FBB40F-8EBE-475B-8BA0-C54E05FABF14}">
      <dsp:nvSpPr>
        <dsp:cNvPr id="0" name=""/>
        <dsp:cNvSpPr/>
      </dsp:nvSpPr>
      <dsp:spPr>
        <a:xfrm>
          <a:off x="2094888" y="246365"/>
          <a:ext cx="4949454" cy="4711134"/>
        </a:xfrm>
        <a:prstGeom prst="pie">
          <a:avLst>
            <a:gd name="adj1" fmla="val 10028574"/>
            <a:gd name="adj2" fmla="val 1311428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Atención de Emergencias</a:t>
          </a:r>
        </a:p>
      </dsp:txBody>
      <dsp:txXfrm>
        <a:off x="2327630" y="1954151"/>
        <a:ext cx="1355207" cy="785189"/>
      </dsp:txXfrm>
    </dsp:sp>
    <dsp:sp modelId="{8AF99678-D5C2-4BD1-887D-5029FAB086C0}">
      <dsp:nvSpPr>
        <dsp:cNvPr id="0" name=""/>
        <dsp:cNvSpPr/>
      </dsp:nvSpPr>
      <dsp:spPr>
        <a:xfrm>
          <a:off x="2151715" y="175331"/>
          <a:ext cx="4949454" cy="4711134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Capacitación Contra Incendios</a:t>
          </a:r>
        </a:p>
      </dsp:txBody>
      <dsp:txXfrm>
        <a:off x="3322496" y="612794"/>
        <a:ext cx="1178441" cy="897359"/>
      </dsp:txXfrm>
    </dsp:sp>
    <dsp:sp modelId="{4813CD4E-35C0-4CA6-BFE2-E720C25C704E}">
      <dsp:nvSpPr>
        <dsp:cNvPr id="0" name=""/>
        <dsp:cNvSpPr/>
      </dsp:nvSpPr>
      <dsp:spPr>
        <a:xfrm>
          <a:off x="2363643" y="-27769"/>
          <a:ext cx="4967087" cy="4967087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47D4BE-148B-4AAD-AB2A-057B5C93F40B}">
      <dsp:nvSpPr>
        <dsp:cNvPr id="0" name=""/>
        <dsp:cNvSpPr/>
      </dsp:nvSpPr>
      <dsp:spPr>
        <a:xfrm>
          <a:off x="2520467" y="104425"/>
          <a:ext cx="4967087" cy="4967087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58C82-97AF-4900-AE5E-214A2850A4CF}">
      <dsp:nvSpPr>
        <dsp:cNvPr id="0" name=""/>
        <dsp:cNvSpPr/>
      </dsp:nvSpPr>
      <dsp:spPr>
        <a:xfrm>
          <a:off x="2402122" y="253471"/>
          <a:ext cx="4967087" cy="4967087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FFF68-F64D-4D82-9FE2-BA6C73333AC2}">
      <dsp:nvSpPr>
        <dsp:cNvPr id="0" name=""/>
        <dsp:cNvSpPr/>
      </dsp:nvSpPr>
      <dsp:spPr>
        <a:xfrm>
          <a:off x="2167717" y="458639"/>
          <a:ext cx="4967087" cy="4967087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D8852-0590-4464-A7AC-9D24A3425C75}">
      <dsp:nvSpPr>
        <dsp:cNvPr id="0" name=""/>
        <dsp:cNvSpPr/>
      </dsp:nvSpPr>
      <dsp:spPr>
        <a:xfrm>
          <a:off x="1998016" y="253471"/>
          <a:ext cx="4967087" cy="4967087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AE6D2-5D7A-4753-8829-8B2557F1C681}">
      <dsp:nvSpPr>
        <dsp:cNvPr id="0" name=""/>
        <dsp:cNvSpPr/>
      </dsp:nvSpPr>
      <dsp:spPr>
        <a:xfrm>
          <a:off x="1923132" y="99855"/>
          <a:ext cx="4967087" cy="4967087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488A5-230E-420C-A7E7-71E6C5A60F44}">
      <dsp:nvSpPr>
        <dsp:cNvPr id="0" name=""/>
        <dsp:cNvSpPr/>
      </dsp:nvSpPr>
      <dsp:spPr>
        <a:xfrm>
          <a:off x="2107970" y="-52952"/>
          <a:ext cx="4967087" cy="4967087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F3DA2-5A56-4623-A723-633EE476C257}">
      <dsp:nvSpPr>
        <dsp:cNvPr id="0" name=""/>
        <dsp:cNvSpPr/>
      </dsp:nvSpPr>
      <dsp:spPr>
        <a:xfrm>
          <a:off x="2821841" y="306374"/>
          <a:ext cx="4061865" cy="4061865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Contrataciones Apoyo Nacional a la Producción y Empleo (ANPE)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Bs</a:t>
          </a:r>
          <a:r>
            <a:rPr lang="es-ES" sz="13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s-ES" sz="1700" b="1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3,094.727,00</a:t>
          </a:r>
          <a:endParaRPr lang="es-ES" sz="1700" b="1" kern="1200" dirty="0"/>
        </a:p>
      </dsp:txBody>
      <dsp:txXfrm>
        <a:off x="5030238" y="1055885"/>
        <a:ext cx="1378132" cy="1353955"/>
      </dsp:txXfrm>
    </dsp:sp>
    <dsp:sp modelId="{5E046845-2D51-46D1-8B09-4D1CBE85FE17}">
      <dsp:nvSpPr>
        <dsp:cNvPr id="0" name=""/>
        <dsp:cNvSpPr/>
      </dsp:nvSpPr>
      <dsp:spPr>
        <a:xfrm>
          <a:off x="2799307" y="409310"/>
          <a:ext cx="4061865" cy="4061865"/>
        </a:xfrm>
        <a:prstGeom prst="pie">
          <a:avLst>
            <a:gd name="adj1" fmla="val 1800000"/>
            <a:gd name="adj2" fmla="val 9000000"/>
          </a:avLst>
        </a:prstGeom>
        <a:solidFill>
          <a:schemeClr val="accent4">
            <a:hueOff val="-5598875"/>
            <a:satOff val="2630"/>
            <a:lumOff val="98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Contrataciones Directas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Bs. 80.000,00</a:t>
          </a:r>
          <a:endParaRPr lang="es-ES" sz="1700" b="1" kern="1200" dirty="0"/>
        </a:p>
      </dsp:txBody>
      <dsp:txXfrm>
        <a:off x="3911484" y="2972153"/>
        <a:ext cx="1837510" cy="1257244"/>
      </dsp:txXfrm>
    </dsp:sp>
    <dsp:sp modelId="{F1731E92-F4F1-4512-85ED-B84F64F5CC83}">
      <dsp:nvSpPr>
        <dsp:cNvPr id="0" name=""/>
        <dsp:cNvSpPr/>
      </dsp:nvSpPr>
      <dsp:spPr>
        <a:xfrm>
          <a:off x="2761126" y="275959"/>
          <a:ext cx="4061865" cy="4061865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-11197749"/>
            <a:satOff val="5260"/>
            <a:lumOff val="19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Contrataciones Menores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Bs</a:t>
          </a:r>
          <a:r>
            <a:rPr lang="es-ES" sz="1300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s-ES" sz="1700" b="1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3,545.961,00</a:t>
          </a:r>
          <a:endParaRPr lang="es-ES" sz="1700" b="1" kern="1200" dirty="0">
            <a:solidFill>
              <a:schemeClr val="bg1"/>
            </a:solidFill>
          </a:endParaRPr>
        </a:p>
      </dsp:txBody>
      <dsp:txXfrm>
        <a:off x="3196325" y="1073825"/>
        <a:ext cx="1378132" cy="13539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E1F50-3BAB-4505-9839-24CF3728724E}">
      <dsp:nvSpPr>
        <dsp:cNvPr id="0" name=""/>
        <dsp:cNvSpPr/>
      </dsp:nvSpPr>
      <dsp:spPr>
        <a:xfrm rot="5400000">
          <a:off x="4414976" y="-79474"/>
          <a:ext cx="1452583" cy="167714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Casa de Ancianos “Amor de Dios” en el Municipio de Coro </a:t>
          </a:r>
          <a:r>
            <a:rPr lang="es-ES" sz="13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Coro</a:t>
          </a:r>
          <a:r>
            <a:rPr lang="es-ES" sz="13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endParaRPr lang="es-ES" sz="1300" b="1" kern="12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4582220" y="274903"/>
        <a:ext cx="1118096" cy="968389"/>
      </dsp:txXfrm>
    </dsp:sp>
    <dsp:sp modelId="{D28FA29C-5347-41AE-A5C3-CBAB833DC2D8}">
      <dsp:nvSpPr>
        <dsp:cNvPr id="0" name=""/>
        <dsp:cNvSpPr/>
      </dsp:nvSpPr>
      <dsp:spPr>
        <a:xfrm>
          <a:off x="5448478" y="290828"/>
          <a:ext cx="1621083" cy="87155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F275F-A8B1-43A8-AFDF-9D6EF994714D}">
      <dsp:nvSpPr>
        <dsp:cNvPr id="0" name=""/>
        <dsp:cNvSpPr/>
      </dsp:nvSpPr>
      <dsp:spPr>
        <a:xfrm rot="5400000">
          <a:off x="2626988" y="-136692"/>
          <a:ext cx="1452583" cy="176034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Aldeas Infantiles S.O.S. Bolivia. </a:t>
          </a:r>
        </a:p>
      </dsp:txBody>
      <dsp:txXfrm rot="-5400000">
        <a:off x="2766497" y="259288"/>
        <a:ext cx="1173566" cy="968389"/>
      </dsp:txXfrm>
    </dsp:sp>
    <dsp:sp modelId="{9BD85BBC-4A03-439F-AB1C-753167AC2763}">
      <dsp:nvSpPr>
        <dsp:cNvPr id="0" name=""/>
        <dsp:cNvSpPr/>
      </dsp:nvSpPr>
      <dsp:spPr>
        <a:xfrm rot="5400000">
          <a:off x="3455123" y="1128566"/>
          <a:ext cx="1452583" cy="1677144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Institución Misión </a:t>
          </a:r>
          <a:r>
            <a:rPr lang="es-ES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Adulam</a:t>
          </a:r>
          <a:r>
            <a:rPr lang="es-ES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endParaRPr lang="es-ES" sz="1400" b="1" kern="12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22367" y="1482943"/>
        <a:ext cx="1118096" cy="968389"/>
      </dsp:txXfrm>
    </dsp:sp>
    <dsp:sp modelId="{7DD8BAA2-3F46-4B7C-B841-364690722D50}">
      <dsp:nvSpPr>
        <dsp:cNvPr id="0" name=""/>
        <dsp:cNvSpPr/>
      </dsp:nvSpPr>
      <dsp:spPr>
        <a:xfrm>
          <a:off x="1840261" y="1523781"/>
          <a:ext cx="1568790" cy="87155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DEE39-6D1F-477D-B93F-6AAB6F1AEE44}">
      <dsp:nvSpPr>
        <dsp:cNvPr id="0" name=""/>
        <dsp:cNvSpPr/>
      </dsp:nvSpPr>
      <dsp:spPr>
        <a:xfrm rot="5400000">
          <a:off x="5271103" y="1128566"/>
          <a:ext cx="1452583" cy="167714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Hospital Psiquiátrico “San Juan de Dios”.</a:t>
          </a:r>
          <a:endParaRPr lang="es-ES" sz="1400" b="1" kern="12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438347" y="1482943"/>
        <a:ext cx="1118096" cy="968389"/>
      </dsp:txXfrm>
    </dsp:sp>
    <dsp:sp modelId="{3480D807-7F92-4A4F-81AE-A203E2CE5D14}">
      <dsp:nvSpPr>
        <dsp:cNvPr id="0" name=""/>
        <dsp:cNvSpPr/>
      </dsp:nvSpPr>
      <dsp:spPr>
        <a:xfrm rot="5400000">
          <a:off x="4419273" y="2358962"/>
          <a:ext cx="1452583" cy="167714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Internado de Moyapampa en el Municipio de Charazani.</a:t>
          </a:r>
          <a:endParaRPr lang="es-ES" sz="1300" b="1" kern="12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4586517" y="2713339"/>
        <a:ext cx="1118096" cy="968389"/>
      </dsp:txXfrm>
    </dsp:sp>
    <dsp:sp modelId="{1375D1F1-4A96-46F3-BE54-6441830C9EBE}">
      <dsp:nvSpPr>
        <dsp:cNvPr id="0" name=""/>
        <dsp:cNvSpPr/>
      </dsp:nvSpPr>
      <dsp:spPr>
        <a:xfrm>
          <a:off x="5448478" y="2756734"/>
          <a:ext cx="1621083" cy="87155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BD6B4-415B-4C6F-98D2-7D962115513A}">
      <dsp:nvSpPr>
        <dsp:cNvPr id="0" name=""/>
        <dsp:cNvSpPr/>
      </dsp:nvSpPr>
      <dsp:spPr>
        <a:xfrm rot="5400000">
          <a:off x="2626988" y="2370816"/>
          <a:ext cx="1452583" cy="167714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Hogar San Ramón.</a:t>
          </a:r>
          <a:endParaRPr lang="es-ES" sz="1400" b="1" kern="12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94232" y="2725193"/>
        <a:ext cx="1118096" cy="968389"/>
      </dsp:txXfrm>
    </dsp:sp>
    <dsp:sp modelId="{5BF35293-831D-4363-8052-491B8C9219BA}">
      <dsp:nvSpPr>
        <dsp:cNvPr id="0" name=""/>
        <dsp:cNvSpPr/>
      </dsp:nvSpPr>
      <dsp:spPr>
        <a:xfrm rot="5400000">
          <a:off x="3449550" y="3587201"/>
          <a:ext cx="1452583" cy="1677144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Internado de Quwipampa en el Municipio de Charazani.</a:t>
          </a:r>
          <a:endParaRPr lang="es-BO" sz="1300" b="1" kern="1200" dirty="0" smtClean="0">
            <a:solidFill>
              <a:schemeClr val="tx1">
                <a:lumMod val="95000"/>
                <a:lumOff val="5000"/>
              </a:schemeClr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3616794" y="3941578"/>
        <a:ext cx="1118096" cy="968389"/>
      </dsp:txXfrm>
    </dsp:sp>
    <dsp:sp modelId="{6D87D96E-825D-442C-97E1-CBE2D108C8E1}">
      <dsp:nvSpPr>
        <dsp:cNvPr id="0" name=""/>
        <dsp:cNvSpPr/>
      </dsp:nvSpPr>
      <dsp:spPr>
        <a:xfrm>
          <a:off x="1840261" y="3989687"/>
          <a:ext cx="1568790" cy="87155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5BFDC-30DE-4980-BCEB-2E5318962C43}">
      <dsp:nvSpPr>
        <dsp:cNvPr id="0" name=""/>
        <dsp:cNvSpPr/>
      </dsp:nvSpPr>
      <dsp:spPr>
        <a:xfrm rot="5400000">
          <a:off x="5249354" y="3587201"/>
          <a:ext cx="1452583" cy="167714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Fundación Arco Iris.</a:t>
          </a:r>
          <a:r>
            <a:rPr lang="en-US" sz="1400" b="1" kern="1200" baseline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1400" b="1" kern="12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416598" y="3941578"/>
        <a:ext cx="1118096" cy="9683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D4683-BD3B-4B4D-85B4-D8A56AD37FB7}">
      <dsp:nvSpPr>
        <dsp:cNvPr id="0" name=""/>
        <dsp:cNvSpPr/>
      </dsp:nvSpPr>
      <dsp:spPr>
        <a:xfrm rot="16200000">
          <a:off x="210841" y="-210841"/>
          <a:ext cx="1922277" cy="2343960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Centros de Atención para personas Víctimas de         Violencia. 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0" y="0"/>
        <a:ext cx="2343960" cy="1441707"/>
      </dsp:txXfrm>
    </dsp:sp>
    <dsp:sp modelId="{3FA57929-BBA0-4D67-9180-43F792B34FD6}">
      <dsp:nvSpPr>
        <dsp:cNvPr id="0" name=""/>
        <dsp:cNvSpPr/>
      </dsp:nvSpPr>
      <dsp:spPr>
        <a:xfrm>
          <a:off x="2343960" y="0"/>
          <a:ext cx="2343960" cy="1922277"/>
        </a:xfrm>
        <a:prstGeom prst="round1Rect">
          <a:avLst/>
        </a:prstGeom>
        <a:solidFill>
          <a:schemeClr val="accent4">
            <a:hueOff val="-3732583"/>
            <a:satOff val="1753"/>
            <a:lumOff val="6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 panose="020B0604020202020204" pitchFamily="34" charset="0"/>
              <a:cs typeface="Arial" panose="020B0604020202020204" pitchFamily="34" charset="0"/>
            </a:rPr>
            <a:t>Centros de Acogida para personas Adultas   Mayores.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3960" y="0"/>
        <a:ext cx="2343960" cy="1441707"/>
      </dsp:txXfrm>
    </dsp:sp>
    <dsp:sp modelId="{46E3D7EF-314E-4D1C-895F-B348D9C2E96F}">
      <dsp:nvSpPr>
        <dsp:cNvPr id="0" name=""/>
        <dsp:cNvSpPr/>
      </dsp:nvSpPr>
      <dsp:spPr>
        <a:xfrm rot="10800000">
          <a:off x="0" y="1922277"/>
          <a:ext cx="2343960" cy="1922277"/>
        </a:xfrm>
        <a:prstGeom prst="round1Rect">
          <a:avLst/>
        </a:prstGeom>
        <a:solidFill>
          <a:schemeClr val="accent4">
            <a:hueOff val="-7465166"/>
            <a:satOff val="3507"/>
            <a:lumOff val="13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 panose="020B0604020202020204" pitchFamily="34" charset="0"/>
              <a:cs typeface="Arial" panose="020B0604020202020204" pitchFamily="34" charset="0"/>
            </a:rPr>
            <a:t>Centros de Acogida a la Niñez y Adolescencia.</a:t>
          </a:r>
          <a:endParaRPr lang="es-E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2402846"/>
        <a:ext cx="2343960" cy="1441707"/>
      </dsp:txXfrm>
    </dsp:sp>
    <dsp:sp modelId="{6F4BA0C9-5C97-4BED-97BA-0B6D70FBCE2C}">
      <dsp:nvSpPr>
        <dsp:cNvPr id="0" name=""/>
        <dsp:cNvSpPr/>
      </dsp:nvSpPr>
      <dsp:spPr>
        <a:xfrm rot="5400000">
          <a:off x="2554801" y="1711435"/>
          <a:ext cx="1922277" cy="2343960"/>
        </a:xfrm>
        <a:prstGeom prst="round1Rect">
          <a:avLst/>
        </a:prstGeom>
        <a:solidFill>
          <a:schemeClr val="accent4">
            <a:hueOff val="-11197749"/>
            <a:satOff val="5260"/>
            <a:lumOff val="19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 panose="020B0604020202020204" pitchFamily="34" charset="0"/>
              <a:cs typeface="Arial" panose="020B0604020202020204" pitchFamily="34" charset="0"/>
            </a:rPr>
            <a:t>Centros Infantiles.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343960" y="2402846"/>
        <a:ext cx="2343960" cy="1441707"/>
      </dsp:txXfrm>
    </dsp:sp>
    <dsp:sp modelId="{9D32A78B-724A-4E2E-BC56-9FD69AA93954}">
      <dsp:nvSpPr>
        <dsp:cNvPr id="0" name=""/>
        <dsp:cNvSpPr/>
      </dsp:nvSpPr>
      <dsp:spPr>
        <a:xfrm>
          <a:off x="1018099" y="1421965"/>
          <a:ext cx="2650259" cy="961138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57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ACREDITACIONES</a:t>
          </a:r>
          <a:endParaRPr lang="es-ES" sz="2000" kern="1200" dirty="0"/>
        </a:p>
      </dsp:txBody>
      <dsp:txXfrm>
        <a:off x="1065018" y="1468884"/>
        <a:ext cx="2556421" cy="867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0.28958</cdr:y>
    </cdr:from>
    <cdr:to>
      <cdr:x>1</cdr:x>
      <cdr:y>0.44325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1470514"/>
          <a:ext cx="7714223" cy="780356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0.39467</cdr:x>
      <cdr:y>0.53458</cdr:y>
    </cdr:from>
    <cdr:to>
      <cdr:x>0.66117</cdr:x>
      <cdr:y>0.72911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575893" y="3072847"/>
          <a:ext cx="1739346" cy="1118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>
              <a:solidFill>
                <a:srgbClr val="C00000"/>
              </a:solidFill>
            </a:rPr>
            <a:t>PRESUPUESTO INICIAL</a:t>
          </a:r>
        </a:p>
        <a:p xmlns:a="http://schemas.openxmlformats.org/drawingml/2006/main">
          <a:pPr algn="ctr"/>
          <a:r>
            <a:rPr lang="en-US" sz="1200" b="1">
              <a:solidFill>
                <a:srgbClr val="C00000"/>
              </a:solidFill>
            </a:rPr>
            <a:t> </a:t>
          </a:r>
        </a:p>
        <a:p xmlns:a="http://schemas.openxmlformats.org/drawingml/2006/main">
          <a:pPr algn="ctr"/>
          <a:r>
            <a:rPr lang="en-US" sz="1800" b="1">
              <a:solidFill>
                <a:srgbClr val="C00000"/>
              </a:solidFill>
            </a:rPr>
            <a:t>34.895.734,00</a:t>
          </a:r>
          <a:r>
            <a:rPr lang="en-US" sz="1400" b="1">
              <a:solidFill>
                <a:srgbClr val="C00000"/>
              </a:solidFill>
            </a:rPr>
            <a:t> </a:t>
          </a:r>
        </a:p>
        <a:p xmlns:a="http://schemas.openxmlformats.org/drawingml/2006/main">
          <a:endParaRPr 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AF42D91-7766-4A47-967F-9032018A79BD}" type="datetimeFigureOut">
              <a:rPr lang="es-ES" smtClean="0"/>
              <a:t>28/04/2023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0DC947D-AEAD-489F-AE7A-613A9FEF628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8851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76399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1B558-CD02-4AA0-97B5-1E4878DC5346}" type="datetimeFigureOut">
              <a:rPr lang="en-US" smtClean="0"/>
              <a:t>4/28/2023</a:t>
            </a:fld>
            <a:endParaRPr lang="en-U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2262" y="3315310"/>
            <a:ext cx="8015778" cy="271183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76399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97C50-5B58-4407-A408-C5DE7F2CAFC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2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63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93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3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97C50-5B58-4407-A408-C5DE7F2CAF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11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27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23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72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3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28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09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9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39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63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74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85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45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31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03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82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41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48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0387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77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753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18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08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671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588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521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633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3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52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7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1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4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76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7C50-5B58-4407-A408-C5DE7F2CAFC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6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15818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48186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0796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57952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60845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22866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18680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39845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12301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35136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0599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DFE52-F5C0-447E-BF25-93E8796A8EEA}" type="datetimeFigureOut">
              <a:rPr lang="es-BO" smtClean="0"/>
              <a:t>28/4/2023</a:t>
            </a:fld>
            <a:endParaRPr lang="es-B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539DE-6CA0-4AF9-AAC1-AC9527205E76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20161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diagramColors" Target="../diagrams/colors1.xml"/><Relationship Id="rId5" Type="http://schemas.openxmlformats.org/officeDocument/2006/relationships/image" Target="../media/image15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4.png"/><Relationship Id="rId9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diagramColors" Target="../diagrams/colors2.xml"/><Relationship Id="rId5" Type="http://schemas.openxmlformats.org/officeDocument/2006/relationships/image" Target="../media/image15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4.png"/><Relationship Id="rId9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0.png"/><Relationship Id="rId4" Type="http://schemas.openxmlformats.org/officeDocument/2006/relationships/image" Target="../media/image8.jpe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diagramColors" Target="../diagrams/colors3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diagramLayout" Target="../diagrams/layout3.xml"/><Relationship Id="rId5" Type="http://schemas.openxmlformats.org/officeDocument/2006/relationships/image" Target="../media/image15.png"/><Relationship Id="rId10" Type="http://schemas.openxmlformats.org/officeDocument/2006/relationships/diagramData" Target="../diagrams/data3.xml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diagramDrawing" Target="../diagrams/drawing4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15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14.png"/><Relationship Id="rId9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8.wdp"/><Relationship Id="rId3" Type="http://schemas.openxmlformats.org/officeDocument/2006/relationships/image" Target="../media/image22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0" Type="http://schemas.openxmlformats.org/officeDocument/2006/relationships/image" Target="../media/image41.jpeg"/><Relationship Id="rId4" Type="http://schemas.openxmlformats.org/officeDocument/2006/relationships/image" Target="../media/image8.jpeg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7.jpg"/><Relationship Id="rId5" Type="http://schemas.openxmlformats.org/officeDocument/2006/relationships/image" Target="../media/image15.png"/><Relationship Id="rId10" Type="http://schemas.openxmlformats.org/officeDocument/2006/relationships/image" Target="../media/image46.jpg"/><Relationship Id="rId4" Type="http://schemas.openxmlformats.org/officeDocument/2006/relationships/image" Target="../media/image14.pn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jpeg"/><Relationship Id="rId7" Type="http://schemas.openxmlformats.org/officeDocument/2006/relationships/image" Target="../media/image5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10.png"/><Relationship Id="rId4" Type="http://schemas.openxmlformats.org/officeDocument/2006/relationships/image" Target="../media/image37.pn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4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2.jpe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4.pn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2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0.pn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0.png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openxmlformats.org/officeDocument/2006/relationships/image" Target="../media/image77.png"/><Relationship Id="rId4" Type="http://schemas.openxmlformats.org/officeDocument/2006/relationships/image" Target="../media/image14.png"/><Relationship Id="rId9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6.e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2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70" y="371901"/>
            <a:ext cx="7315730" cy="59191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r="60004"/>
          <a:stretch/>
        </p:blipFill>
        <p:spPr>
          <a:xfrm>
            <a:off x="-96818" y="-100891"/>
            <a:ext cx="4876800" cy="686469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02778" y="272141"/>
            <a:ext cx="4347037" cy="1090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 </a:t>
            </a:r>
            <a:r>
              <a:rPr lang="es-B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Departamental de Gestión </a:t>
            </a:r>
            <a:r>
              <a:rPr lang="es-BO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pPr algn="ctr"/>
            <a:r>
              <a:rPr lang="es-BO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SEDEGES - La Paz</a:t>
            </a:r>
            <a:endParaRPr lang="es-BO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47785" y="2700746"/>
            <a:ext cx="5863851" cy="2856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s-BO" sz="4000" b="1" kern="1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4000" dirty="0">
              <a:solidFill>
                <a:schemeClr val="tx1"/>
              </a:solidFill>
            </a:endParaRPr>
          </a:p>
          <a:p>
            <a:pPr algn="ctr"/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62807" y="5827900"/>
            <a:ext cx="42269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Lic. </a:t>
            </a:r>
            <a:r>
              <a:rPr lang="es-E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Beatriz Churata  Mamani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DIRECTORA TÉCNICA</a:t>
            </a:r>
            <a:endPara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83" y="272141"/>
            <a:ext cx="3749033" cy="249935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9392" y="272141"/>
            <a:ext cx="1152244" cy="178628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5239607" y="3070528"/>
            <a:ext cx="6416251" cy="664048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090313" y="3418452"/>
            <a:ext cx="4887644" cy="7163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800" b="1" dirty="0" smtClean="0">
                <a:solidFill>
                  <a:srgbClr val="C00000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INFORME DE </a:t>
            </a:r>
          </a:p>
          <a:p>
            <a:pPr algn="ctr"/>
            <a:r>
              <a:rPr lang="es-BO" sz="2800" b="1" dirty="0" smtClean="0">
                <a:solidFill>
                  <a:srgbClr val="C00000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RENDICIÓN PÚBLICA DE CUENTAS INICIAL </a:t>
            </a:r>
          </a:p>
          <a:p>
            <a:pPr algn="ctr"/>
            <a:r>
              <a:rPr lang="es-BO" sz="2800" b="1" dirty="0" smtClean="0">
                <a:solidFill>
                  <a:srgbClr val="C00000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GESTIÓN </a:t>
            </a:r>
            <a:r>
              <a:rPr lang="es-BO" sz="2800" b="1" dirty="0" smtClean="0">
                <a:solidFill>
                  <a:srgbClr val="C00000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2023</a:t>
            </a:r>
            <a:endParaRPr lang="es-BO" sz="2800" b="1" dirty="0">
              <a:solidFill>
                <a:srgbClr val="C00000"/>
              </a:solidFill>
              <a:latin typeface="Adobe Caslon Pro" panose="0205050205050A020403" pitchFamily="18" charset="0"/>
              <a:cs typeface="Adobe Hebrew" panose="02040503050201020203" pitchFamily="18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70" y="4534965"/>
            <a:ext cx="1852130" cy="18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16" name="Rectángulo 15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0" name="Imagen 1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1" name="Imagen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2" name="Imagen 2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3" name="Imagen 2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19" name="Rectángulo 18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2126840" y="59780"/>
            <a:ext cx="790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0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CAPACITACIONES AL PERSONAL PROGRAMADAS PARA LA GESTIÓN </a:t>
            </a:r>
            <a:r>
              <a:rPr lang="es-BO" sz="3000" b="1" dirty="0" smtClean="0">
                <a:solidFill>
                  <a:schemeClr val="bg1"/>
                </a:solidFill>
                <a:latin typeface="Adobe Caslon Pro" panose="0205050205050A020403" pitchFamily="18" charset="0"/>
                <a:ea typeface="+mj-ea"/>
                <a:cs typeface="Adobe Hebrew" panose="02040503050201020203" pitchFamily="18" charset="-79"/>
              </a:rPr>
              <a:t>2023</a:t>
            </a:r>
            <a:endParaRPr lang="es-BO" sz="3000" b="1" dirty="0">
              <a:solidFill>
                <a:schemeClr val="bg1"/>
              </a:solidFill>
              <a:latin typeface="Adobe Caslon Pro" panose="0205050205050A020403" pitchFamily="18" charset="0"/>
              <a:ea typeface="+mj-ea"/>
              <a:cs typeface="Adobe Hebrew" panose="02040503050201020203" pitchFamily="18" charset="-79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96192973"/>
              </p:ext>
            </p:extLst>
          </p:nvPr>
        </p:nvGraphicFramePr>
        <p:xfrm>
          <a:off x="1210358" y="1429511"/>
          <a:ext cx="9344439" cy="5261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9012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99618" y="2043999"/>
            <a:ext cx="7636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EJECUCIÓN DEL PRESUPUESTO</a:t>
            </a:r>
          </a:p>
          <a:p>
            <a:pPr algn="ctr"/>
            <a:r>
              <a:rPr lang="es-BO" sz="28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INSTITUCIONAL                                      </a:t>
            </a:r>
          </a:p>
          <a:p>
            <a:pPr algn="ctr"/>
            <a:r>
              <a:rPr lang="es-BO" sz="28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 GESTIÓN </a:t>
            </a:r>
            <a:r>
              <a:rPr lang="es-BO" sz="28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2023</a:t>
            </a:r>
            <a:endParaRPr lang="es-BO" sz="2800" i="1" dirty="0">
              <a:solidFill>
                <a:schemeClr val="bg1"/>
              </a:solidFill>
              <a:latin typeface="Adobe Caslon Pro" panose="0205050205050A020403" pitchFamily="18" charset="0"/>
              <a:cs typeface="Adobe Hebrew" panose="02040503050201020203" pitchFamily="18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38" y="95709"/>
            <a:ext cx="990294" cy="17770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21173" b="2961"/>
          <a:stretch/>
        </p:blipFill>
        <p:spPr>
          <a:xfrm rot="16200000">
            <a:off x="-406100" y="406094"/>
            <a:ext cx="6858001" cy="604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3" name="Rectángulo 22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5" name="Grupo 24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3" name="Imagen 32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6" name="Rectángulo 25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uadroTexto 1"/>
          <p:cNvSpPr txBox="1"/>
          <p:nvPr/>
        </p:nvSpPr>
        <p:spPr>
          <a:xfrm>
            <a:off x="240145" y="6397516"/>
            <a:ext cx="3104651" cy="3021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200" b="1" dirty="0">
                <a:latin typeface="Arial Narrow" panose="020B0606020202030204" pitchFamily="34" charset="0"/>
              </a:rPr>
              <a:t>Fuente: </a:t>
            </a:r>
            <a:r>
              <a:rPr lang="es-BO" sz="1200" dirty="0">
                <a:latin typeface="Arial Narrow" panose="020B0606020202030204" pitchFamily="34" charset="0"/>
              </a:rPr>
              <a:t>Reporte SIGEP</a:t>
            </a:r>
            <a:endParaRPr lang="es-BO" sz="1600" dirty="0">
              <a:latin typeface="Arial Narrow" panose="020B0606020202030204" pitchFamily="34" charset="0"/>
            </a:endParaRPr>
          </a:p>
        </p:txBody>
      </p:sp>
      <p:sp>
        <p:nvSpPr>
          <p:cNvPr id="15" name="Proceso 14"/>
          <p:cNvSpPr/>
          <p:nvPr/>
        </p:nvSpPr>
        <p:spPr>
          <a:xfrm>
            <a:off x="4215337" y="2761202"/>
            <a:ext cx="4261466" cy="1459905"/>
          </a:xfrm>
          <a:prstGeom prst="flowChart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34.895.734,00</a:t>
            </a:r>
            <a:r>
              <a:rPr lang="es-BO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s-BO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BO" sz="1400" b="1" dirty="0">
                <a:solidFill>
                  <a:schemeClr val="bg1"/>
                </a:solidFill>
              </a:rPr>
              <a:t>Treinta y cuatro millones ochocientos </a:t>
            </a:r>
            <a:r>
              <a:rPr lang="es-BO" sz="1400" b="1" dirty="0" smtClean="0">
                <a:solidFill>
                  <a:schemeClr val="bg1"/>
                </a:solidFill>
              </a:rPr>
              <a:t>noventa y cinco mil setecientos treinta y cuatro 00/100 </a:t>
            </a:r>
            <a:r>
              <a:rPr lang="es-BO" sz="1400" b="1" dirty="0">
                <a:solidFill>
                  <a:schemeClr val="bg1"/>
                </a:solidFill>
              </a:rPr>
              <a:t>bolivianos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996879"/>
              </p:ext>
            </p:extLst>
          </p:nvPr>
        </p:nvGraphicFramePr>
        <p:xfrm>
          <a:off x="2700793" y="1533485"/>
          <a:ext cx="7714223" cy="507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430584"/>
              </p:ext>
            </p:extLst>
          </p:nvPr>
        </p:nvGraphicFramePr>
        <p:xfrm>
          <a:off x="2321970" y="1737515"/>
          <a:ext cx="7714223" cy="507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" name="Proceso 9"/>
          <p:cNvSpPr/>
          <p:nvPr/>
        </p:nvSpPr>
        <p:spPr>
          <a:xfrm>
            <a:off x="4202277" y="2968018"/>
            <a:ext cx="4261466" cy="1459905"/>
          </a:xfrm>
          <a:prstGeom prst="flowChart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34.895.734,00</a:t>
            </a:r>
            <a:r>
              <a:rPr lang="es-BO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s-BO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BO" sz="1400" b="1" dirty="0">
                <a:solidFill>
                  <a:schemeClr val="bg1"/>
                </a:solidFill>
              </a:rPr>
              <a:t>Treinta y cuatro millones ochocientos </a:t>
            </a:r>
            <a:r>
              <a:rPr lang="es-BO" sz="1400" b="1" dirty="0" smtClean="0">
                <a:solidFill>
                  <a:schemeClr val="bg1"/>
                </a:solidFill>
              </a:rPr>
              <a:t>noventa y cinco mil setecientos treinta y cuatro 00/100 </a:t>
            </a:r>
            <a:r>
              <a:rPr lang="es-BO" sz="1400" b="1" dirty="0">
                <a:solidFill>
                  <a:schemeClr val="bg1"/>
                </a:solidFill>
              </a:rPr>
              <a:t>bolivianos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394819" y="110391"/>
            <a:ext cx="9254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2200" b="1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PRESUPUESTO </a:t>
            </a:r>
            <a:r>
              <a:rPr lang="es-BO" sz="2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ASIGNADO POR </a:t>
            </a:r>
            <a:r>
              <a:rPr lang="es-BO" sz="2200" b="1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PROGRAMAS </a:t>
            </a:r>
            <a:endParaRPr lang="es-BO" sz="2200" b="1" dirty="0" smtClean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2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RECURRENTES (IDH) GESTIÓN </a:t>
            </a:r>
            <a:r>
              <a:rPr lang="es-BO" sz="2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2023 </a:t>
            </a:r>
            <a:endParaRPr lang="es-BO" sz="2200" b="1" u="sng" dirty="0">
              <a:solidFill>
                <a:schemeClr val="bg1"/>
              </a:solidFill>
              <a:latin typeface="Adobe Caslon Pro" panose="0205050205050A020403" pitchFamily="18" charset="0"/>
              <a:cs typeface="Adobe Hebrew" panose="02040503050201020203" pitchFamily="18" charset="-79"/>
            </a:endParaRPr>
          </a:p>
          <a:p>
            <a:pPr algn="ctr"/>
            <a:r>
              <a:rPr lang="es-BO" sz="2200" b="1" i="1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(Expresado en </a:t>
            </a:r>
            <a:r>
              <a:rPr lang="es-BO" sz="2200" b="1" i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Bs.)</a:t>
            </a:r>
            <a:endParaRPr lang="es-BO" sz="2200" b="1" i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84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759670" y="2086140"/>
            <a:ext cx="6557022" cy="128714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</a:rPr>
              <a:t>PROGRAMA ANUAL</a:t>
            </a:r>
            <a:r>
              <a:rPr kumimoji="0" lang="es-BO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</a:rPr>
              <a:t> DE CONTRATACIONES</a:t>
            </a:r>
            <a:endParaRPr kumimoji="0" lang="es-BO" sz="3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</a:rPr>
              <a:t>GESTIÓN</a:t>
            </a:r>
            <a:r>
              <a:rPr kumimoji="0" lang="es-BO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Caslon Pro" panose="0205050205050A020403" pitchFamily="18" charset="0"/>
                <a:cs typeface="Adobe Hebrew" panose="02040503050201020203" pitchFamily="18" charset="-79"/>
              </a:rPr>
              <a:t> </a:t>
            </a:r>
            <a:r>
              <a:rPr kumimoji="0" lang="es-BO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Caslon Pro" panose="0205050205050A020403" pitchFamily="18" charset="0"/>
                <a:cs typeface="Adobe Hebrew" panose="02040503050201020203" pitchFamily="18" charset="-79"/>
              </a:rPr>
              <a:t>2023 </a:t>
            </a:r>
            <a:endParaRPr kumimoji="0" lang="es-BO" sz="3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Caslon Pro" panose="0205050205050A020403" pitchFamily="18" charset="0"/>
              <a:cs typeface="Adobe Hebrew" panose="02040503050201020203" pitchFamily="18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22" y="36129"/>
            <a:ext cx="1142711" cy="193747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12565" y="3429000"/>
            <a:ext cx="1931831" cy="112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Archivos, papeles  </a:t>
            </a:r>
            <a:endParaRPr lang="es-B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9"/>
            <a:ext cx="6044200" cy="682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0" y="-165221"/>
            <a:ext cx="12198386" cy="1713533"/>
            <a:chOff x="0" y="-159148"/>
            <a:chExt cx="12198386" cy="1713533"/>
          </a:xfrm>
        </p:grpSpPr>
        <p:sp>
          <p:nvSpPr>
            <p:cNvPr id="19" name="Rectángulo 18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upo 19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3" name="Rectángulo 22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uadroTexto 1"/>
          <p:cNvSpPr txBox="1"/>
          <p:nvPr/>
        </p:nvSpPr>
        <p:spPr>
          <a:xfrm>
            <a:off x="240145" y="6397516"/>
            <a:ext cx="3104651" cy="3021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200" b="1" dirty="0">
                <a:latin typeface="Arial Narrow" panose="020B0606020202030204" pitchFamily="34" charset="0"/>
              </a:rPr>
              <a:t>Fuente: </a:t>
            </a:r>
            <a:r>
              <a:rPr lang="es-BO" sz="1200" dirty="0">
                <a:latin typeface="Arial Narrow" panose="020B0606020202030204" pitchFamily="34" charset="0"/>
              </a:rPr>
              <a:t>Reporte SIGEP</a:t>
            </a:r>
            <a:endParaRPr lang="es-BO" sz="1600" dirty="0">
              <a:latin typeface="Arial Narrow" panose="020B0606020202030204" pitchFamily="34" charset="0"/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5586812"/>
              </p:ext>
            </p:extLst>
          </p:nvPr>
        </p:nvGraphicFramePr>
        <p:xfrm>
          <a:off x="240145" y="2598544"/>
          <a:ext cx="2620716" cy="348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1394819" y="97620"/>
            <a:ext cx="9254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2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GASTOS </a:t>
            </a:r>
            <a:r>
              <a:rPr lang="es-BO" sz="2200" b="1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DE FUNCIONAMIENTO Y RECURSOS PROPIOS </a:t>
            </a:r>
            <a:endParaRPr lang="es-BO" sz="2200" b="1" dirty="0" smtClean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2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GESTIÓN </a:t>
            </a:r>
            <a:r>
              <a:rPr lang="es-BO" sz="2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2023 </a:t>
            </a:r>
            <a:endParaRPr lang="es-BO" sz="2200" b="1" u="sng" dirty="0">
              <a:solidFill>
                <a:schemeClr val="bg1"/>
              </a:solidFill>
              <a:latin typeface="Adobe Caslon Pro" panose="0205050205050A020403" pitchFamily="18" charset="0"/>
              <a:cs typeface="Adobe Hebrew" panose="02040503050201020203" pitchFamily="18" charset="-79"/>
            </a:endParaRPr>
          </a:p>
          <a:p>
            <a:pPr algn="ctr"/>
            <a:r>
              <a:rPr lang="es-BO" sz="2200" b="1" i="1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(Expresado en </a:t>
            </a:r>
            <a:r>
              <a:rPr lang="es-BO" sz="2200" b="1" i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Bs.)</a:t>
            </a:r>
            <a:endParaRPr lang="es-BO" sz="2200" b="1" i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graphicFrame>
        <p:nvGraphicFramePr>
          <p:cNvPr id="31" name="Gráfico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581947"/>
              </p:ext>
            </p:extLst>
          </p:nvPr>
        </p:nvGraphicFramePr>
        <p:xfrm>
          <a:off x="2103120" y="1515055"/>
          <a:ext cx="8284464" cy="5342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9420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16" name="Rectángulo 15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3" name="Imagen 3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5" name="Imagen 34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8" name="Rectángulo 27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CuadroTexto 1"/>
          <p:cNvSpPr txBox="1"/>
          <p:nvPr/>
        </p:nvSpPr>
        <p:spPr>
          <a:xfrm>
            <a:off x="240145" y="6309892"/>
            <a:ext cx="3104651" cy="3021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200" b="1" dirty="0">
                <a:latin typeface="Arial Narrow" panose="020B0606020202030204" pitchFamily="34" charset="0"/>
              </a:rPr>
              <a:t>Fuente: </a:t>
            </a:r>
            <a:r>
              <a:rPr lang="es-BO" sz="1200" dirty="0" smtClean="0">
                <a:latin typeface="Arial Narrow" panose="020B0606020202030204" pitchFamily="34" charset="0"/>
              </a:rPr>
              <a:t>Reporte UAF SEDEGES</a:t>
            </a:r>
            <a:endParaRPr lang="es-BO" sz="1600" dirty="0"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46102" y="91212"/>
            <a:ext cx="9236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2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DISTRIBUCIÓN DEL PRESUPUESTO POR MODALIDAD </a:t>
            </a:r>
          </a:p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2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DE CONTRATACIÓN </a:t>
            </a:r>
            <a:r>
              <a:rPr lang="en-US" sz="2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GESTIÓN </a:t>
            </a:r>
            <a:r>
              <a:rPr lang="en-US" sz="2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2023</a:t>
            </a:r>
            <a:endParaRPr lang="en-US" sz="2200" b="1" dirty="0">
              <a:solidFill>
                <a:schemeClr val="bg1"/>
              </a:solidFill>
              <a:latin typeface="Adobe Caslon Pro" panose="0205050205050A020403" pitchFamily="18" charset="0"/>
              <a:cs typeface="Adobe Hebrew" panose="02040503050201020203" pitchFamily="18" charset="-79"/>
            </a:endParaRPr>
          </a:p>
          <a:p>
            <a:pPr algn="ctr"/>
            <a:r>
              <a:rPr lang="es-BO" sz="2200" b="1" i="1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(Expresado en </a:t>
            </a:r>
            <a:r>
              <a:rPr lang="es-BO" sz="2200" b="1" i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Bs.)</a:t>
            </a:r>
            <a:endParaRPr lang="es-BO" sz="2200" b="1" i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88602168"/>
              </p:ext>
            </p:extLst>
          </p:nvPr>
        </p:nvGraphicFramePr>
        <p:xfrm>
          <a:off x="2470688" y="1474338"/>
          <a:ext cx="9719246" cy="4835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 txBox="1">
            <a:spLocks/>
          </p:cNvSpPr>
          <p:nvPr/>
        </p:nvSpPr>
        <p:spPr>
          <a:xfrm>
            <a:off x="1122798" y="2426908"/>
            <a:ext cx="2872170" cy="2182496"/>
          </a:xfrm>
          <a:prstGeom prst="roundRect">
            <a:avLst/>
          </a:prstGeom>
          <a:solidFill>
            <a:srgbClr val="A8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13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PRESUPUESTO INICIAL GESTIÓN </a:t>
            </a:r>
            <a:r>
              <a:rPr lang="es-BO" sz="1300" dirty="0" smtClean="0">
                <a:solidFill>
                  <a:schemeClr val="bg1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2023</a:t>
            </a:r>
            <a:r>
              <a:rPr lang="es-BO" sz="13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 Bs</a:t>
            </a:r>
            <a:r>
              <a:rPr lang="es-BO" sz="13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. </a:t>
            </a:r>
            <a:r>
              <a:rPr lang="es-BO" sz="1300" dirty="0">
                <a:solidFill>
                  <a:schemeClr val="bg1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34.895.734,00</a:t>
            </a:r>
            <a:r>
              <a:rPr lang="es-BO" sz="13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(TREINTA Y CUATRO MILLONES OCHOCIENTOS NOVENTA Y CINCO MIL SETECIENTOS TREINTA Y CUATRO </a:t>
            </a:r>
            <a:r>
              <a:rPr lang="es-BO" sz="1300" dirty="0">
                <a:solidFill>
                  <a:schemeClr val="bg1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00/100</a:t>
            </a:r>
            <a:r>
              <a:rPr lang="es-BO" sz="13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BOLIVIANOS)</a:t>
            </a:r>
          </a:p>
        </p:txBody>
      </p:sp>
    </p:spTree>
    <p:extLst>
      <p:ext uri="{BB962C8B-B14F-4D97-AF65-F5344CB8AC3E}">
        <p14:creationId xmlns:p14="http://schemas.microsoft.com/office/powerpoint/2010/main" val="36508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51666" y="2053243"/>
            <a:ext cx="6265025" cy="128714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RESULTADOS ESPERADOS </a:t>
            </a:r>
            <a:endParaRPr lang="es-BO" sz="3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pPr algn="ctr"/>
            <a:r>
              <a:rPr lang="es-BO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GESTIÓN </a:t>
            </a:r>
            <a:r>
              <a:rPr lang="es-BO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  <a:cs typeface="Adobe Hebrew" panose="02040503050201020203" pitchFamily="18" charset="-79"/>
              </a:rPr>
              <a:t>2023</a:t>
            </a:r>
            <a:endParaRPr lang="es-BO" sz="3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" panose="0205050205050A020403" pitchFamily="18" charset="0"/>
              <a:cs typeface="Adobe Hebrew" panose="02040503050201020203" pitchFamily="18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73" y="21303"/>
            <a:ext cx="1088123" cy="18449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286"/>
          <a:stretch/>
        </p:blipFill>
        <p:spPr>
          <a:xfrm>
            <a:off x="0" y="0"/>
            <a:ext cx="6051665" cy="3709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851"/>
            <a:ext cx="6017662" cy="3148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0" name="Rectángulo 19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upo 20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2" name="Grupo 21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3" name="Rectángulo 22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09"/>
          <a:stretch/>
        </p:blipFill>
        <p:spPr>
          <a:xfrm>
            <a:off x="5980241" y="1776470"/>
            <a:ext cx="5427198" cy="450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1361951" y="100209"/>
            <a:ext cx="9236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CONVENIOS PROYECTADOS</a:t>
            </a:r>
          </a:p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GESTIÓN</a:t>
            </a:r>
            <a:r>
              <a:rPr lang="en-US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dobe Hebrew" panose="02040503050201020203" pitchFamily="18" charset="-79"/>
              </a:rPr>
              <a:t>2023</a:t>
            </a:r>
            <a:endParaRPr lang="en-US" sz="3200" b="1" dirty="0">
              <a:solidFill>
                <a:schemeClr val="bg1"/>
              </a:solidFill>
              <a:latin typeface="Adobe Caslon Pro" panose="0205050205050A020403" pitchFamily="18" charset="0"/>
              <a:cs typeface="Adobe Hebrew" panose="02040503050201020203" pitchFamily="18" charset="-79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60485554"/>
              </p:ext>
            </p:extLst>
          </p:nvPr>
        </p:nvGraphicFramePr>
        <p:xfrm>
          <a:off x="-1777503" y="1380252"/>
          <a:ext cx="8909823" cy="5152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5273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1" name="Rectángulo 20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upo 21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3" name="Grupo 22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4" name="Rectángulo 23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36" y="1900784"/>
            <a:ext cx="5472546" cy="522843"/>
          </a:xfrm>
          <a:solidFill>
            <a:srgbClr val="A80000"/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BO" sz="2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2023</a:t>
            </a:r>
            <a:endParaRPr lang="es-BO" sz="2200" b="1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0" y="1782927"/>
            <a:ext cx="5491330" cy="465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1493458" y="326295"/>
            <a:ext cx="9118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ACREDITACIÓN Y CONTROL </a:t>
            </a:r>
            <a:r>
              <a:rPr lang="es-BO" sz="28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DE CENTROS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28160991"/>
              </p:ext>
            </p:extLst>
          </p:nvPr>
        </p:nvGraphicFramePr>
        <p:xfrm>
          <a:off x="6635990" y="2640878"/>
          <a:ext cx="4687920" cy="3844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963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5" name="Rectángulo 24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upo 25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3" name="Imagen 3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5" name="Imagen 34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8" name="Rectángulo 27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64" y="1715919"/>
            <a:ext cx="5818301" cy="505865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BO" sz="2400" b="1" dirty="0">
                <a:solidFill>
                  <a:prstClr val="white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2023</a:t>
            </a:r>
            <a:endParaRPr lang="es-BO" sz="2400" b="1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54264" y="2500373"/>
            <a:ext cx="5818301" cy="3900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5954264" y="2823520"/>
            <a:ext cx="56387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3000 Evaluaciones </a:t>
            </a:r>
            <a:r>
              <a:rPr lang="es-ES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</a:t>
            </a: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-psicosociales</a:t>
            </a:r>
            <a:r>
              <a:rPr lang="es-BO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BO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remitidos </a:t>
            </a:r>
            <a:r>
              <a:rPr lang="es-BO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instancias jurisdiccionales y particulares. </a:t>
            </a:r>
            <a:endParaRPr lang="es-BO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BO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Cursos para </a:t>
            </a:r>
            <a:r>
              <a:rPr lang="es-BO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s-BO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adres y Madres adoptantes</a:t>
            </a:r>
            <a:r>
              <a:rPr lang="es-BO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BO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marco de la Ley 548 modificado por la ley 1168.</a:t>
            </a:r>
            <a:endParaRPr lang="es-BO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/>
          <a:stretch/>
        </p:blipFill>
        <p:spPr>
          <a:xfrm>
            <a:off x="160961" y="1715919"/>
            <a:ext cx="5549178" cy="479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 txBox="1">
            <a:spLocks/>
          </p:cNvSpPr>
          <p:nvPr/>
        </p:nvSpPr>
        <p:spPr>
          <a:xfrm>
            <a:off x="1064566" y="6112088"/>
            <a:ext cx="3447276" cy="383199"/>
          </a:xfrm>
          <a:prstGeom prst="rect">
            <a:avLst/>
          </a:prstGeom>
          <a:solidFill>
            <a:srgbClr val="A800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BO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68853" y="6136656"/>
            <a:ext cx="3838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395"/>
              </a:spcBef>
            </a:pPr>
            <a:r>
              <a:rPr lang="es-ES" sz="16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DE PADRES Y MADRES  </a:t>
            </a:r>
            <a:endParaRPr lang="es-E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2381984" y="291242"/>
            <a:ext cx="727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CERTIFICACIÓN </a:t>
            </a:r>
            <a:r>
              <a:rPr lang="es-BO" sz="3200" b="1" dirty="0" err="1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BIO</a:t>
            </a: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-</a:t>
            </a:r>
            <a:r>
              <a:rPr lang="es-BO" sz="3200" b="1" dirty="0" err="1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PSICO</a:t>
            </a: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-SOCIAL</a:t>
            </a:r>
            <a:endParaRPr lang="es-BO" sz="3200" b="1" dirty="0">
              <a:solidFill>
                <a:schemeClr val="bg1"/>
              </a:solidFill>
              <a:latin typeface="Adobe Hebrew" panose="02040503050201020203" pitchFamily="18" charset="-79"/>
              <a:ea typeface="+mj-ea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43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412712" y="2204324"/>
            <a:ext cx="7569047" cy="1015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SERVICIO DEPARTAMENTAL </a:t>
            </a:r>
          </a:p>
          <a:p>
            <a:pPr algn="ctr"/>
            <a:r>
              <a:rPr lang="es-E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DE GESTIÓN SOCIAL</a:t>
            </a:r>
            <a:endParaRPr lang="es-E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44" y="101344"/>
            <a:ext cx="1141161" cy="177558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26140" y="2346899"/>
            <a:ext cx="1931831" cy="112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Foto de </a:t>
            </a:r>
            <a:r>
              <a:rPr lang="es-ES" dirty="0" err="1" smtClean="0"/>
              <a:t>infraextructura</a:t>
            </a:r>
            <a:endParaRPr lang="es-BO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/>
          <a:stretch/>
        </p:blipFill>
        <p:spPr>
          <a:xfrm>
            <a:off x="0" y="0"/>
            <a:ext cx="6017372" cy="362164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360"/>
            <a:ext cx="6017372" cy="337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3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4" name="Rectángulo 23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upo 24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6" name="Grupo 25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3" name="Imagen 3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7" name="Rectángulo 26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452" y="1664738"/>
            <a:ext cx="5963478" cy="522843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BO" sz="2400" b="1" dirty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2023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804451" y="2335876"/>
            <a:ext cx="5963479" cy="40234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6526201" y="3249970"/>
            <a:ext cx="37980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Neuropediatría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Psiquiatría.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Estimulación Temprana.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Psicopedagogía.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Multisensorial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Fonoaudiología.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Psicología.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Fisioterapia.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Rayos 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Laboratorio.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 txBox="1">
            <a:spLocks/>
          </p:cNvSpPr>
          <p:nvPr/>
        </p:nvSpPr>
        <p:spPr>
          <a:xfrm>
            <a:off x="6622555" y="2471699"/>
            <a:ext cx="4358915" cy="5312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4780 BENEFICIARIOS EXTERNOS</a:t>
            </a:r>
            <a:endParaRPr lang="es-B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5" y="1605061"/>
            <a:ext cx="5118623" cy="4614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3233451" y="330529"/>
            <a:ext cx="5199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ATENCIÓN EN </a:t>
            </a:r>
            <a:r>
              <a:rPr lang="es-BO" sz="32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SALUD</a:t>
            </a:r>
          </a:p>
        </p:txBody>
      </p:sp>
    </p:spTree>
    <p:extLst>
      <p:ext uri="{BB962C8B-B14F-4D97-AF65-F5344CB8AC3E}">
        <p14:creationId xmlns:p14="http://schemas.microsoft.com/office/powerpoint/2010/main" val="2628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420492" y="2208739"/>
            <a:ext cx="5322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PROGRAMAS DEL </a:t>
            </a:r>
            <a:r>
              <a:rPr lang="es-MX" sz="3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SEDEGES</a:t>
            </a:r>
            <a:r>
              <a:rPr lang="es-MX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 GESTIÓN </a:t>
            </a:r>
            <a:r>
              <a:rPr lang="es-MX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  <a:cs typeface="Adobe Hebrew" panose="02040503050201020203" pitchFamily="18" charset="-79"/>
              </a:rPr>
              <a:t>2023</a:t>
            </a:r>
            <a:endParaRPr lang="es-BO" sz="3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" panose="0205050205050A020403" pitchFamily="18" charset="0"/>
              <a:cs typeface="Adobe Hebrew" panose="02040503050201020203" pitchFamily="18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55" y="53375"/>
            <a:ext cx="1059618" cy="18549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99" y="3979719"/>
            <a:ext cx="1689562" cy="16895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875547" cy="203780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807"/>
            <a:ext cx="2875547" cy="20495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47" y="2002851"/>
            <a:ext cx="3146431" cy="228666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47" y="4087405"/>
            <a:ext cx="3146431" cy="277059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47" y="-34775"/>
            <a:ext cx="3146431" cy="207258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80" y="4087403"/>
            <a:ext cx="2915227" cy="27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4" name="Rectángulo 23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upo 24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6" name="Grupo 25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3" name="Imagen 3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7" name="Rectángulo 26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 txBox="1">
            <a:spLocks/>
          </p:cNvSpPr>
          <p:nvPr/>
        </p:nvSpPr>
        <p:spPr>
          <a:xfrm>
            <a:off x="420550" y="1697754"/>
            <a:ext cx="5970702" cy="8073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BO" sz="24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PARA LA GESTIÓN 2023</a:t>
            </a:r>
            <a:endParaRPr lang="es-BO" sz="3600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16118"/>
              </p:ext>
            </p:extLst>
          </p:nvPr>
        </p:nvGraphicFramePr>
        <p:xfrm>
          <a:off x="408462" y="2662176"/>
          <a:ext cx="5982790" cy="3904956"/>
        </p:xfrm>
        <a:graphic>
          <a:graphicData uri="http://schemas.openxmlformats.org/drawingml/2006/table">
            <a:tbl>
              <a:tblPr firstRow="1" bandRow="1"/>
              <a:tblGrid>
                <a:gridCol w="883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01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b="1" spc="-1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CANTIDAD</a:t>
                      </a:r>
                      <a:endParaRPr sz="12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BENEFICIARIOS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7622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PRESUPUESTO</a:t>
                      </a:r>
                    </a:p>
                    <a:p>
                      <a:pPr marL="27622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Bs.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92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MUNICIPIO</a:t>
                      </a:r>
                      <a:r>
                        <a:rPr lang="es-ES" sz="1300" b="1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ES" sz="2000" b="1" spc="-1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8.168</a:t>
                      </a:r>
                      <a:endParaRPr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92710" marR="97790" algn="l">
                        <a:lnSpc>
                          <a:spcPct val="107000"/>
                        </a:lnSpc>
                      </a:pPr>
                      <a:r>
                        <a:rPr lang="es-ES" sz="15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Niñas, niños, adolescentes, jóvenes, adultos, personas adultas mayores, personas con discapacidad acogidas</a:t>
                      </a:r>
                      <a:r>
                        <a:rPr lang="es-ES" sz="1500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r>
                        <a:rPr lang="es-ES" sz="15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población externa beneficiados con atención integral en los Centros, Institutos y servicios que presta el SEDEGES.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indent="0" algn="ctr">
                        <a:lnSpc>
                          <a:spcPct val="100000"/>
                        </a:lnSpc>
                        <a:buNone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20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8.050.000,00</a:t>
                      </a:r>
                      <a:endParaRPr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 b="1" i="0" dirty="0">
                        <a:latin typeface="Times New Roman"/>
                        <a:cs typeface="Times New Roman"/>
                      </a:endParaRPr>
                    </a:p>
                    <a:p>
                      <a:pPr marL="92710" indent="0" algn="ctr">
                        <a:lnSpc>
                          <a:spcPct val="100000"/>
                        </a:lnSpc>
                        <a:buNone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500" b="1" i="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municipios</a:t>
                      </a:r>
                    </a:p>
                    <a:p>
                      <a:pPr marL="92710" indent="0" algn="ctr">
                        <a:lnSpc>
                          <a:spcPct val="100000"/>
                        </a:lnSpc>
                        <a:buNone/>
                        <a:tabLst>
                          <a:tab pos="380365" algn="l"/>
                          <a:tab pos="381000" algn="l"/>
                        </a:tabLst>
                      </a:pPr>
                      <a:endParaRPr lang="es-ES" sz="1500" b="1" i="0" spc="-1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5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500" spc="-3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</a:t>
                      </a:r>
                      <a:endParaRPr lang="es-ES" sz="1500" spc="-1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5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</a:t>
                      </a:r>
                      <a:r>
                        <a:rPr lang="es-ES" sz="150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Alto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14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Laja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114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Yanacachi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upo 1"/>
          <p:cNvGrpSpPr/>
          <p:nvPr/>
        </p:nvGrpSpPr>
        <p:grpSpPr>
          <a:xfrm>
            <a:off x="6882258" y="1696566"/>
            <a:ext cx="5004941" cy="4799484"/>
            <a:chOff x="7325775" y="2140391"/>
            <a:chExt cx="4397342" cy="408527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162" y="2140391"/>
              <a:ext cx="2220687" cy="2069652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75" y="2140391"/>
              <a:ext cx="2176387" cy="2065424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75" y="4205816"/>
              <a:ext cx="2176387" cy="2019846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895" y="4205815"/>
              <a:ext cx="2221222" cy="2019847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976725" y="97576"/>
            <a:ext cx="9684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PROGRAMA </a:t>
            </a:r>
            <a:r>
              <a:rPr lang="es-MX" sz="30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DEPARTAMENTAL DE</a:t>
            </a:r>
          </a:p>
          <a:p>
            <a:pPr algn="ctr"/>
            <a:r>
              <a:rPr lang="es-MX" sz="30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ASISTENCIA </a:t>
            </a:r>
            <a:r>
              <a:rPr lang="es-MX" sz="30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SOCIAL</a:t>
            </a:r>
            <a:endParaRPr lang="es-BO" sz="3000" b="1" dirty="0">
              <a:solidFill>
                <a:schemeClr val="bg1"/>
              </a:solidFill>
              <a:latin typeface="Adobe Hebrew" panose="02040503050201020203" pitchFamily="18" charset="-79"/>
              <a:ea typeface="+mj-ea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44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991124" y="2154181"/>
            <a:ext cx="628827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1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PROGRAMA DE ATENCIÓN INTEGRAL A LA PRIMERA INFANCIA EN EL DEPARTAMENTO DE LA PAZ (</a:t>
            </a:r>
            <a:r>
              <a:rPr lang="es-ES" sz="21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PAIPI</a:t>
            </a:r>
            <a:r>
              <a:rPr lang="es-ES" sz="21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)</a:t>
            </a:r>
            <a:endParaRPr lang="es-BO" sz="21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77" y="-1"/>
            <a:ext cx="1130168" cy="197842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91124" cy="31697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7143"/>
            <a:ext cx="2806534" cy="17638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34" y="3169792"/>
            <a:ext cx="3184590" cy="175118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0977"/>
            <a:ext cx="2806534" cy="193702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35" y="4920978"/>
            <a:ext cx="3184589" cy="19370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0" name="Rectángulo 19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upo 20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2" name="Grupo 21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3" name="Rectángulo 22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7BEE52EE-289E-48B0-BA23-2DF647F8184B}"/>
              </a:ext>
            </a:extLst>
          </p:cNvPr>
          <p:cNvSpPr/>
          <p:nvPr/>
        </p:nvSpPr>
        <p:spPr>
          <a:xfrm>
            <a:off x="492155" y="3759814"/>
            <a:ext cx="1012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71893"/>
              </p:ext>
            </p:extLst>
          </p:nvPr>
        </p:nvGraphicFramePr>
        <p:xfrm>
          <a:off x="6301918" y="2476929"/>
          <a:ext cx="5600343" cy="3941688"/>
        </p:xfrm>
        <a:graphic>
          <a:graphicData uri="http://schemas.openxmlformats.org/drawingml/2006/table">
            <a:tbl>
              <a:tblPr firstRow="1" bandRow="1"/>
              <a:tblGrid>
                <a:gridCol w="1400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0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71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8890" algn="ctr">
                        <a:lnSpc>
                          <a:spcPts val="2510"/>
                        </a:lnSpc>
                        <a:spcBef>
                          <a:spcPts val="305"/>
                        </a:spcBef>
                      </a:pP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3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CANTIDAD</a:t>
                      </a:r>
                      <a:endParaRPr sz="12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1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BENEFICIARIOS</a:t>
                      </a:r>
                      <a:endParaRPr sz="12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6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s-ES" sz="12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PRESUPUESTO</a:t>
                      </a:r>
                    </a:p>
                    <a:p>
                      <a:pPr marL="266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s-ES" sz="12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Bs.</a:t>
                      </a:r>
                      <a:endParaRPr sz="12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844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MUNICIPIO</a:t>
                      </a:r>
                      <a:r>
                        <a:rPr lang="es-ES" sz="1200" b="1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S</a:t>
                      </a:r>
                      <a:endParaRPr sz="12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10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es-ES" sz="2000" b="1" spc="-10" dirty="0" smtClean="0">
                          <a:latin typeface="Arial MT"/>
                          <a:cs typeface="Arial MT"/>
                        </a:rPr>
                        <a:t>3.100</a:t>
                      </a:r>
                      <a:endParaRPr sz="2000" b="1" dirty="0">
                        <a:latin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2710" marR="156210">
                        <a:lnSpc>
                          <a:spcPct val="107000"/>
                        </a:lnSpc>
                      </a:pPr>
                      <a:r>
                        <a:rPr lang="es-ES" sz="14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Niñas y niños menores de cinco años de centros infantiles de los municipios o instituciones en convenio que reciben atención integral. </a:t>
                      </a:r>
                      <a:r>
                        <a:rPr sz="14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es-E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900.000,00</a:t>
                      </a:r>
                      <a:endParaRPr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indent="0">
                        <a:lnSpc>
                          <a:spcPct val="100000"/>
                        </a:lnSpc>
                        <a:spcBef>
                          <a:spcPts val="325"/>
                        </a:spcBef>
                        <a:buFontTx/>
                        <a:buNone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s-E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municipios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32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Achacachi</a:t>
                      </a: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Batallas</a:t>
                      </a: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Comanche</a:t>
                      </a: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6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</a:t>
                      </a:r>
                      <a:r>
                        <a:rPr sz="900" spc="-4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Carabuco.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Colquencha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</a:t>
                      </a:r>
                      <a:r>
                        <a:rPr sz="900" spc="-3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Coro.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Coripata.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</a:t>
                      </a:r>
                      <a:r>
                        <a:rPr sz="900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r>
                        <a:rPr sz="900" spc="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Escoma.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Guanay.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6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900" spc="-4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Paz.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Mecapaca.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Nazacara.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</a:t>
                      </a:r>
                      <a:r>
                        <a:rPr sz="900" spc="-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Acosta.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Sorata.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6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Sica</a:t>
                      </a:r>
                      <a:r>
                        <a:rPr sz="900" spc="-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Sica.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Viacha</a:t>
                      </a: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8" y="1729068"/>
            <a:ext cx="5630420" cy="4833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1356965" y="133541"/>
            <a:ext cx="9453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PROGRAMA DE ATENCIÓN INTEGRAL A LA </a:t>
            </a:r>
            <a:endParaRPr lang="es-ES" sz="2200" b="1" dirty="0" smtClean="0">
              <a:solidFill>
                <a:schemeClr val="bg1"/>
              </a:solidFill>
              <a:latin typeface="Adobe Hebrew" panose="02040503050201020203" pitchFamily="18" charset="-79"/>
              <a:ea typeface="+mj-ea"/>
              <a:cs typeface="Adobe Hebrew" panose="02040503050201020203" pitchFamily="18" charset="-79"/>
            </a:endParaRPr>
          </a:p>
          <a:p>
            <a:pPr algn="ctr"/>
            <a:r>
              <a:rPr lang="es-ES" sz="2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PRIMERA </a:t>
            </a:r>
            <a:r>
              <a:rPr lang="es-ES" sz="22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INFANCIA EN EL DEPARTAMENTO DE LA PAZ </a:t>
            </a:r>
            <a:endParaRPr lang="es-ES" sz="2200" b="1" dirty="0" smtClean="0">
              <a:solidFill>
                <a:schemeClr val="bg1"/>
              </a:solidFill>
              <a:latin typeface="Adobe Hebrew" panose="02040503050201020203" pitchFamily="18" charset="-79"/>
              <a:ea typeface="+mj-ea"/>
              <a:cs typeface="Adobe Hebrew" panose="02040503050201020203" pitchFamily="18" charset="-79"/>
            </a:endParaRPr>
          </a:p>
          <a:p>
            <a:pPr algn="ctr"/>
            <a:r>
              <a:rPr lang="es-ES" sz="2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(</a:t>
            </a:r>
            <a:r>
              <a:rPr lang="es-ES" sz="22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PAIPI</a:t>
            </a:r>
            <a:r>
              <a:rPr lang="es-ES" sz="2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)</a:t>
            </a:r>
            <a:endParaRPr lang="es-BO" sz="2200" b="1" dirty="0">
              <a:solidFill>
                <a:schemeClr val="bg1"/>
              </a:solidFill>
              <a:latin typeface="Adobe Hebrew" panose="02040503050201020203" pitchFamily="18" charset="-79"/>
              <a:ea typeface="+mj-ea"/>
              <a:cs typeface="Adobe Hebrew" panose="02040503050201020203" pitchFamily="18" charset="-79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422" y="1757853"/>
            <a:ext cx="5610839" cy="823851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BO" sz="2200" b="1" dirty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PARA LA GESTIÓN 2023</a:t>
            </a:r>
            <a:endParaRPr lang="es-BO" sz="2200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3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55691" y="2107864"/>
            <a:ext cx="60363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PROGRAMA DE ORIENTACIÓN PARA ADOLESCENTES CON RESPONSABILIDAD PENAL EN EL DEPARTAMENTO DE LA </a:t>
            </a:r>
            <a:r>
              <a:rPr lang="es-E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PAZ</a:t>
            </a:r>
            <a:endParaRPr lang="es-BO" sz="2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68" y="33252"/>
            <a:ext cx="1063849" cy="19442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/>
          <a:stretch/>
        </p:blipFill>
        <p:spPr>
          <a:xfrm>
            <a:off x="0" y="-483"/>
            <a:ext cx="6024031" cy="3429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1412565" y="3429000"/>
            <a:ext cx="1931831" cy="112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FOTO DE TERAPIA </a:t>
            </a:r>
            <a:endParaRPr lang="es-BO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 r="29193"/>
          <a:stretch/>
        </p:blipFill>
        <p:spPr>
          <a:xfrm>
            <a:off x="0" y="3429000"/>
            <a:ext cx="602403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2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9" name="Rectángulo 28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upo 29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31" name="Grupo 30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33" name="Imagen 3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35" name="Imagen 34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6" name="Imagen 35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7" name="Imagen 36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8" name="Imagen 3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9" name="Imagen 38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32" name="Rectángulo 31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426" y="1717523"/>
            <a:ext cx="5835695" cy="762044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BO" sz="24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</a:t>
            </a:r>
            <a:r>
              <a:rPr lang="es-BO" sz="2400" b="1" dirty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ESPERADOS PARA LA GESTIÓN 2023</a:t>
            </a:r>
            <a:endParaRPr lang="es-BO" sz="3600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35416"/>
              </p:ext>
            </p:extLst>
          </p:nvPr>
        </p:nvGraphicFramePr>
        <p:xfrm>
          <a:off x="6016426" y="2793365"/>
          <a:ext cx="5835694" cy="3566464"/>
        </p:xfrm>
        <a:graphic>
          <a:graphicData uri="http://schemas.openxmlformats.org/drawingml/2006/table">
            <a:tbl>
              <a:tblPr firstRow="1" bandRow="1"/>
              <a:tblGrid>
                <a:gridCol w="1148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1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CANTIDAD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38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BENEFICIARIOS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19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PRESUPUESTO</a:t>
                      </a:r>
                    </a:p>
                    <a:p>
                      <a:pPr marL="2819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Bs.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048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dirty="0" err="1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MUNICIPIO</a:t>
                      </a:r>
                      <a:r>
                        <a:rPr lang="es-ES" sz="1300" b="1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8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b="1" spc="-15" dirty="0" smtClean="0">
                          <a:latin typeface="Arial MT"/>
                          <a:cs typeface="Arial MT"/>
                        </a:rPr>
                        <a:t>100</a:t>
                      </a:r>
                      <a:endParaRPr sz="2000" b="1" dirty="0">
                        <a:latin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5250" marR="81280" indent="-6350" algn="l">
                        <a:lnSpc>
                          <a:spcPct val="100000"/>
                        </a:lnSpc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Adolescentes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3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espons</a:t>
                      </a:r>
                      <a:r>
                        <a:rPr sz="1500" spc="-1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5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sz="1500" spc="-1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ili</a:t>
                      </a:r>
                      <a:r>
                        <a:rPr sz="15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dad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sz="15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Penal</a:t>
                      </a:r>
                      <a:r>
                        <a:rPr lang="es-ES" sz="15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beneficiados con atención integral en el marco de sus derechos para la reintegración social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BO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200.441</a:t>
                      </a:r>
                      <a:endParaRPr lang="es-BO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ES" sz="19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ES" sz="19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E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municipios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5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</a:t>
                      </a:r>
                      <a:r>
                        <a:rPr lang="es-ES" sz="15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Coro</a:t>
                      </a:r>
                      <a:r>
                        <a:rPr sz="15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500" spc="-1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Viacha</a:t>
                      </a:r>
                      <a:r>
                        <a:rPr sz="1500" spc="-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500" spc="-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500" spc="-9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Paz.</a:t>
                      </a:r>
                      <a:endParaRPr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5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Apolo</a:t>
                      </a:r>
                      <a:r>
                        <a:rPr sz="15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5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Alto</a:t>
                      </a:r>
                      <a:endParaRPr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0"/>
          <a:stretch/>
        </p:blipFill>
        <p:spPr>
          <a:xfrm>
            <a:off x="137611" y="1628528"/>
            <a:ext cx="5634690" cy="4929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2062113" y="57170"/>
            <a:ext cx="8100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PROGRAMA DE ORIENTACIÓN PARA ADOLESCENTES CON RESPONSABILIDAD PENAL EN EL DEPARTAMENTO DE LA </a:t>
            </a:r>
            <a:r>
              <a:rPr lang="es-ES" sz="24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PAZ</a:t>
            </a:r>
            <a:endParaRPr lang="es-BO" sz="2400" b="1" dirty="0">
              <a:solidFill>
                <a:schemeClr val="bg1"/>
              </a:solidFill>
              <a:latin typeface="Adobe Hebrew" panose="02040503050201020203" pitchFamily="18" charset="-79"/>
              <a:ea typeface="+mj-ea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28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9586" cy="685799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35041" y="2085567"/>
            <a:ext cx="6234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2400" b="1" dirty="0">
                <a:solidFill>
                  <a:schemeClr val="bg1">
                    <a:lumMod val="95000"/>
                  </a:scheme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PROGRAMA DE PROTECCIÓN </a:t>
            </a:r>
            <a:endParaRPr lang="es-BO" sz="2400" b="1" dirty="0" smtClean="0">
              <a:solidFill>
                <a:schemeClr val="bg1">
                  <a:lumMod val="95000"/>
                </a:schemeClr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pPr algn="ctr"/>
            <a:r>
              <a:rPr lang="es-BO" sz="2400" b="1" dirty="0" smtClean="0">
                <a:solidFill>
                  <a:schemeClr val="bg1">
                    <a:lumMod val="95000"/>
                  </a:scheme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PARA </a:t>
            </a:r>
            <a:r>
              <a:rPr lang="es-BO" sz="2400" b="1" dirty="0">
                <a:solidFill>
                  <a:schemeClr val="bg1">
                    <a:lumMod val="95000"/>
                  </a:scheme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ADOLESCENTES EXENTOS DE RESPONSABILIDAD PENAL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36" y="58189"/>
            <a:ext cx="1055354" cy="19202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8"/>
          <a:stretch/>
        </p:blipFill>
        <p:spPr>
          <a:xfrm>
            <a:off x="13062" y="0"/>
            <a:ext cx="6051701" cy="6858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0" name="Rectángulo 19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upo 20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2" name="Grupo 21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3" name="Rectángulo 22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289" y="1693986"/>
            <a:ext cx="5956942" cy="760213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BO" sz="2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LOGROS ALCANZADOS  POR EL </a:t>
            </a:r>
            <a:r>
              <a:rPr lang="es-BO" sz="2200" b="1" dirty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PROGRAMA</a:t>
            </a:r>
            <a:endParaRPr lang="es-BO" sz="2200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71273" y="2496939"/>
            <a:ext cx="5741533" cy="2875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529305"/>
              </p:ext>
            </p:extLst>
          </p:nvPr>
        </p:nvGraphicFramePr>
        <p:xfrm>
          <a:off x="6012806" y="2593086"/>
          <a:ext cx="5958839" cy="3878877"/>
        </p:xfrm>
        <a:graphic>
          <a:graphicData uri="http://schemas.openxmlformats.org/drawingml/2006/table">
            <a:tbl>
              <a:tblPr firstRow="1" bandRow="1"/>
              <a:tblGrid>
                <a:gridCol w="1145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8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1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CANTIDAD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33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BENEFICIARIOS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016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PRESUPUESTO</a:t>
                      </a:r>
                    </a:p>
                    <a:p>
                      <a:pPr marL="30162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</a:t>
                      </a:r>
                      <a:r>
                        <a:rPr lang="es-ES" sz="1300" b="1" spc="-10" baseline="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s.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40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MUNICIPIO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8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b="1" spc="-1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107950">
                        <a:lnSpc>
                          <a:spcPct val="107100"/>
                        </a:lnSpc>
                      </a:pPr>
                      <a:r>
                        <a:rPr sz="1500" spc="-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Niñas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Niños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sz="15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Adolescentes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Exentos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ili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 </a:t>
                      </a:r>
                      <a:r>
                        <a:rPr sz="15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Penal</a:t>
                      </a:r>
                      <a:r>
                        <a:rPr lang="es-ES" sz="15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atendidos psicosocialmente</a:t>
                      </a:r>
                      <a:r>
                        <a:rPr sz="15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BO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200.441,00</a:t>
                      </a:r>
                      <a:endParaRPr lang="es-BO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s-ES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municipios</a:t>
                      </a:r>
                      <a:endParaRPr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ts val="168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Caranavi.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</a:t>
                      </a:r>
                      <a:r>
                        <a:rPr sz="1200" spc="-4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Beni.</a:t>
                      </a:r>
                    </a:p>
                    <a:p>
                      <a:pPr marL="380365" marR="417195" indent="-28765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Palos </a:t>
                      </a:r>
                      <a:r>
                        <a:rPr sz="1200" spc="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sz="1200" spc="5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ancos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80365" marR="417195" indent="-28765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Chulumani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200" spc="-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</a:t>
                      </a:r>
                      <a:r>
                        <a:rPr sz="1200" spc="-8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200" spc="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Viacha.</a:t>
                      </a:r>
                      <a:endParaRPr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spc="-2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Luribay.</a:t>
                      </a:r>
                      <a:endParaRPr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Irupana.</a:t>
                      </a:r>
                      <a:endParaRPr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Patacamaya</a:t>
                      </a:r>
                      <a:endParaRPr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Quime.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Colquiri.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Copacabana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Sica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Sica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Saphaqui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Apolo.</a:t>
                      </a:r>
                      <a:endParaRPr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8" y="1594591"/>
            <a:ext cx="5645080" cy="4891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1787642" y="132472"/>
            <a:ext cx="86167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5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PROGRAMA DE PROTECCIÓN PARA ADOLESCENTES EXENTOS DE RESPONSABILIDAD PENAL</a:t>
            </a:r>
          </a:p>
        </p:txBody>
      </p:sp>
    </p:spTree>
    <p:extLst>
      <p:ext uri="{BB962C8B-B14F-4D97-AF65-F5344CB8AC3E}">
        <p14:creationId xmlns:p14="http://schemas.microsoft.com/office/powerpoint/2010/main" val="7281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24356" y="2145374"/>
            <a:ext cx="61996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PROGRAMA DE PREVENCIÓN Y ATENCIÓN A VÍCTIMAS DE VIOLENCIA SEXUAL EN EL DEPARTAMENTO DE LA PAZ (</a:t>
            </a:r>
            <a:r>
              <a:rPr lang="es-ES" sz="2200" b="1" dirty="0" err="1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CEPAT</a:t>
            </a:r>
            <a:r>
              <a:rPr lang="es-ES" sz="2200" b="1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)</a:t>
            </a:r>
            <a:endParaRPr lang="es-BO" sz="2200" b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74" y="16627"/>
            <a:ext cx="1111969" cy="19701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/>
          <a:stretch/>
        </p:blipFill>
        <p:spPr>
          <a:xfrm>
            <a:off x="0" y="0"/>
            <a:ext cx="6056343" cy="69494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4" name="Rectángulo 3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upo 51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51" name="Grupo 50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47" name="Imagen 4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48" name="Imagen 4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72" name="Imagen 7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74" name="Imagen 7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53" name="Imagen 5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54" name="Imagen 5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43" name="Imagen 42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61" name="Rectángulo 60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upo 2"/>
          <p:cNvGrpSpPr/>
          <p:nvPr/>
        </p:nvGrpSpPr>
        <p:grpSpPr>
          <a:xfrm>
            <a:off x="1780619" y="1568289"/>
            <a:ext cx="8076539" cy="5001287"/>
            <a:chOff x="3956604" y="1831654"/>
            <a:chExt cx="8076539" cy="5001287"/>
          </a:xfrm>
        </p:grpSpPr>
        <p:pic>
          <p:nvPicPr>
            <p:cNvPr id="2" name="Image2"/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09243" y="1831654"/>
              <a:ext cx="7923900" cy="5001287"/>
            </a:xfrm>
            <a:prstGeom prst="rect">
              <a:avLst/>
            </a:prstGeom>
            <a:noFill/>
          </p:spPr>
        </p:pic>
        <p:sp>
          <p:nvSpPr>
            <p:cNvPr id="5" name="Text Box5"/>
            <p:cNvSpPr txBox="1"/>
            <p:nvPr/>
          </p:nvSpPr>
          <p:spPr>
            <a:xfrm>
              <a:off x="7905164" y="2024458"/>
              <a:ext cx="765722" cy="200055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7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DIRECCIÓN</a:t>
              </a:r>
              <a:r>
                <a:rPr lang="en-US" altLang="zh-CN" sz="1000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TÉCNICA</a:t>
              </a:r>
            </a:p>
          </p:txBody>
        </p:sp>
        <p:sp>
          <p:nvSpPr>
            <p:cNvPr id="6" name="Text Box6"/>
            <p:cNvSpPr txBox="1"/>
            <p:nvPr/>
          </p:nvSpPr>
          <p:spPr>
            <a:xfrm>
              <a:off x="3981391" y="2145067"/>
              <a:ext cx="639983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2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Nivel</a:t>
              </a:r>
              <a:r>
                <a:rPr lang="en-US" altLang="zh-CN" sz="699" b="1" spc="13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altLang="zh-CN" sz="699" b="1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Ejecutivo</a:t>
              </a:r>
            </a:p>
          </p:txBody>
        </p:sp>
        <p:sp>
          <p:nvSpPr>
            <p:cNvPr id="7" name="Text Box7"/>
            <p:cNvSpPr txBox="1"/>
            <p:nvPr/>
          </p:nvSpPr>
          <p:spPr>
            <a:xfrm>
              <a:off x="3967262" y="3255001"/>
              <a:ext cx="688778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2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Nivel</a:t>
              </a:r>
              <a:r>
                <a:rPr lang="en-US" altLang="zh-CN" sz="699" b="1" spc="13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altLang="zh-CN" sz="699" b="1" spc="-5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de</a:t>
              </a:r>
              <a:r>
                <a:rPr lang="en-US" altLang="zh-CN" sz="699" b="1" spc="1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altLang="zh-CN" sz="699" b="1" spc="-1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Control</a:t>
              </a:r>
            </a:p>
          </p:txBody>
        </p:sp>
        <p:sp>
          <p:nvSpPr>
            <p:cNvPr id="8" name="Text Box8"/>
            <p:cNvSpPr txBox="1"/>
            <p:nvPr/>
          </p:nvSpPr>
          <p:spPr>
            <a:xfrm>
              <a:off x="6699246" y="3318378"/>
              <a:ext cx="878702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  <a:r>
                <a:rPr lang="en-US" altLang="zh-CN" sz="699" b="1" spc="10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dirty="0" smtClean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AUDITORÍA</a:t>
              </a:r>
              <a:endParaRPr lang="en-US" altLang="zh-CN" sz="699" b="1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" name="Text Box9"/>
            <p:cNvSpPr txBox="1"/>
            <p:nvPr/>
          </p:nvSpPr>
          <p:spPr>
            <a:xfrm>
              <a:off x="6935873" y="3398215"/>
              <a:ext cx="333233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INTERNA</a:t>
              </a:r>
            </a:p>
          </p:txBody>
        </p:sp>
        <p:sp>
          <p:nvSpPr>
            <p:cNvPr id="10" name="Text Box10"/>
            <p:cNvSpPr txBox="1"/>
            <p:nvPr/>
          </p:nvSpPr>
          <p:spPr>
            <a:xfrm>
              <a:off x="9152964" y="3289814"/>
              <a:ext cx="428579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</a:p>
          </p:txBody>
        </p:sp>
        <p:sp>
          <p:nvSpPr>
            <p:cNvPr id="11" name="Text Box11"/>
            <p:cNvSpPr txBox="1"/>
            <p:nvPr/>
          </p:nvSpPr>
          <p:spPr>
            <a:xfrm>
              <a:off x="8902713" y="3371044"/>
              <a:ext cx="975588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TRANSPARENCIA</a:t>
              </a:r>
              <a:r>
                <a:rPr lang="en-US" altLang="zh-CN" sz="699" b="1" spc="-9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Y</a:t>
              </a:r>
              <a:r>
                <a:rPr lang="en-US" altLang="zh-CN" sz="699" b="1" spc="8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LUCHA</a:t>
              </a:r>
            </a:p>
          </p:txBody>
        </p:sp>
        <p:sp>
          <p:nvSpPr>
            <p:cNvPr id="12" name="Text Box12"/>
            <p:cNvSpPr txBox="1"/>
            <p:nvPr/>
          </p:nvSpPr>
          <p:spPr>
            <a:xfrm>
              <a:off x="8899892" y="3446872"/>
              <a:ext cx="981231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CONTRA</a:t>
              </a:r>
              <a:r>
                <a:rPr lang="en-US" altLang="zh-CN" sz="699" b="1" spc="18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3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LA</a:t>
              </a:r>
              <a:r>
                <a:rPr lang="en-US" altLang="zh-CN" sz="699" b="1" spc="1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CORRUPCIÓN</a:t>
              </a:r>
            </a:p>
          </p:txBody>
        </p:sp>
        <p:sp>
          <p:nvSpPr>
            <p:cNvPr id="13" name="Text Box13"/>
            <p:cNvSpPr txBox="1"/>
            <p:nvPr/>
          </p:nvSpPr>
          <p:spPr>
            <a:xfrm>
              <a:off x="4100930" y="4210396"/>
              <a:ext cx="343748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2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Nivel</a:t>
              </a:r>
              <a:r>
                <a:rPr lang="en-US" altLang="zh-CN" sz="699" b="1" spc="13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altLang="zh-CN" sz="699" b="1" spc="-5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de</a:t>
              </a:r>
            </a:p>
          </p:txBody>
        </p:sp>
        <p:sp>
          <p:nvSpPr>
            <p:cNvPr id="14" name="Text Box14"/>
            <p:cNvSpPr txBox="1"/>
            <p:nvPr/>
          </p:nvSpPr>
          <p:spPr>
            <a:xfrm>
              <a:off x="3956604" y="4317972"/>
              <a:ext cx="645946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1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Asesoramiento</a:t>
              </a:r>
            </a:p>
          </p:txBody>
        </p:sp>
        <p:sp>
          <p:nvSpPr>
            <p:cNvPr id="15" name="Text Box15"/>
            <p:cNvSpPr txBox="1"/>
            <p:nvPr/>
          </p:nvSpPr>
          <p:spPr>
            <a:xfrm>
              <a:off x="5374176" y="4303447"/>
              <a:ext cx="428579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</a:p>
          </p:txBody>
        </p:sp>
        <p:sp>
          <p:nvSpPr>
            <p:cNvPr id="16" name="Text Box16"/>
            <p:cNvSpPr txBox="1"/>
            <p:nvPr/>
          </p:nvSpPr>
          <p:spPr>
            <a:xfrm>
              <a:off x="5333302" y="4400189"/>
              <a:ext cx="585097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PLANIFICACIÓN</a:t>
              </a:r>
            </a:p>
          </p:txBody>
        </p:sp>
        <p:sp>
          <p:nvSpPr>
            <p:cNvPr id="17" name="Text Box17"/>
            <p:cNvSpPr txBox="1"/>
            <p:nvPr/>
          </p:nvSpPr>
          <p:spPr>
            <a:xfrm>
              <a:off x="6753739" y="4357504"/>
              <a:ext cx="697499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  <a:r>
                <a:rPr lang="en-US" altLang="zh-CN" sz="699" b="1" spc="16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JURÍDICA</a:t>
              </a:r>
            </a:p>
          </p:txBody>
        </p:sp>
        <p:sp>
          <p:nvSpPr>
            <p:cNvPr id="18" name="Text Box18"/>
            <p:cNvSpPr txBox="1"/>
            <p:nvPr/>
          </p:nvSpPr>
          <p:spPr>
            <a:xfrm>
              <a:off x="9144251" y="4271367"/>
              <a:ext cx="428579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</a:p>
          </p:txBody>
        </p:sp>
        <p:sp>
          <p:nvSpPr>
            <p:cNvPr id="19" name="Text Box19"/>
            <p:cNvSpPr txBox="1"/>
            <p:nvPr/>
          </p:nvSpPr>
          <p:spPr>
            <a:xfrm>
              <a:off x="9012807" y="4339394"/>
              <a:ext cx="691471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COMUNICACIÓN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Y</a:t>
              </a:r>
            </a:p>
          </p:txBody>
        </p:sp>
        <p:sp>
          <p:nvSpPr>
            <p:cNvPr id="20" name="Text Box20"/>
            <p:cNvSpPr txBox="1"/>
            <p:nvPr/>
          </p:nvSpPr>
          <p:spPr>
            <a:xfrm>
              <a:off x="8934611" y="4457899"/>
              <a:ext cx="847861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RELACIONES</a:t>
              </a:r>
              <a:r>
                <a:rPr lang="en-US" altLang="zh-CN" sz="699" b="1" spc="-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PÚBLICAS</a:t>
              </a:r>
            </a:p>
          </p:txBody>
        </p:sp>
        <p:sp>
          <p:nvSpPr>
            <p:cNvPr id="21" name="Text Box21"/>
            <p:cNvSpPr txBox="1"/>
            <p:nvPr/>
          </p:nvSpPr>
          <p:spPr>
            <a:xfrm>
              <a:off x="10742637" y="4287699"/>
              <a:ext cx="309380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</a:p>
          </p:txBody>
        </p:sp>
        <p:sp>
          <p:nvSpPr>
            <p:cNvPr id="22" name="Text Box22"/>
            <p:cNvSpPr txBox="1"/>
            <p:nvPr/>
          </p:nvSpPr>
          <p:spPr>
            <a:xfrm>
              <a:off x="10558087" y="4376595"/>
              <a:ext cx="661848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ADMINISTRATIVA</a:t>
              </a:r>
            </a:p>
          </p:txBody>
        </p:sp>
        <p:sp>
          <p:nvSpPr>
            <p:cNvPr id="23" name="Text Box23"/>
            <p:cNvSpPr txBox="1"/>
            <p:nvPr/>
          </p:nvSpPr>
          <p:spPr>
            <a:xfrm>
              <a:off x="10638831" y="4457180"/>
              <a:ext cx="458459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FINANCIERA</a:t>
              </a:r>
            </a:p>
          </p:txBody>
        </p:sp>
        <p:sp>
          <p:nvSpPr>
            <p:cNvPr id="24" name="Text Box24"/>
            <p:cNvSpPr txBox="1"/>
            <p:nvPr/>
          </p:nvSpPr>
          <p:spPr>
            <a:xfrm>
              <a:off x="4171469" y="5324728"/>
              <a:ext cx="213520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2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Nivel</a:t>
              </a:r>
            </a:p>
          </p:txBody>
        </p:sp>
        <p:sp>
          <p:nvSpPr>
            <p:cNvPr id="25" name="Text Box25"/>
            <p:cNvSpPr txBox="1"/>
            <p:nvPr/>
          </p:nvSpPr>
          <p:spPr>
            <a:xfrm>
              <a:off x="4089457" y="5430456"/>
              <a:ext cx="417230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1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Operativo</a:t>
              </a:r>
            </a:p>
          </p:txBody>
        </p:sp>
        <p:sp>
          <p:nvSpPr>
            <p:cNvPr id="26" name="Text Box26"/>
            <p:cNvSpPr txBox="1"/>
            <p:nvPr/>
          </p:nvSpPr>
          <p:spPr>
            <a:xfrm>
              <a:off x="4188897" y="6346241"/>
              <a:ext cx="213520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2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Nivel</a:t>
              </a:r>
            </a:p>
          </p:txBody>
        </p:sp>
        <p:sp>
          <p:nvSpPr>
            <p:cNvPr id="27" name="Text Box27"/>
            <p:cNvSpPr txBox="1"/>
            <p:nvPr/>
          </p:nvSpPr>
          <p:spPr>
            <a:xfrm>
              <a:off x="3979390" y="6445525"/>
              <a:ext cx="700513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Desconcentrado</a:t>
              </a:r>
            </a:p>
          </p:txBody>
        </p:sp>
        <p:sp>
          <p:nvSpPr>
            <p:cNvPr id="28" name="Text Box28"/>
            <p:cNvSpPr txBox="1"/>
            <p:nvPr/>
          </p:nvSpPr>
          <p:spPr>
            <a:xfrm>
              <a:off x="5361558" y="5317724"/>
              <a:ext cx="453811" cy="153760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</a:p>
          </p:txBody>
        </p:sp>
        <p:sp>
          <p:nvSpPr>
            <p:cNvPr id="29" name="Text Box29"/>
            <p:cNvSpPr txBox="1"/>
            <p:nvPr/>
          </p:nvSpPr>
          <p:spPr>
            <a:xfrm>
              <a:off x="5271583" y="5403357"/>
              <a:ext cx="633763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ACREDITACIÓN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Y</a:t>
              </a:r>
            </a:p>
          </p:txBody>
        </p:sp>
        <p:sp>
          <p:nvSpPr>
            <p:cNvPr id="30" name="Text Box30"/>
            <p:cNvSpPr txBox="1"/>
            <p:nvPr/>
          </p:nvSpPr>
          <p:spPr>
            <a:xfrm>
              <a:off x="5197700" y="5484613"/>
              <a:ext cx="850682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CONTROL</a:t>
              </a:r>
              <a:r>
                <a:rPr lang="en-US" altLang="zh-CN" sz="699" b="1" spc="1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  <a:r>
                <a:rPr lang="en-US" altLang="zh-CN" sz="699" b="1" spc="-1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CENTROS</a:t>
              </a:r>
            </a:p>
          </p:txBody>
        </p:sp>
        <p:sp>
          <p:nvSpPr>
            <p:cNvPr id="31" name="Text Box31"/>
            <p:cNvSpPr txBox="1"/>
            <p:nvPr/>
          </p:nvSpPr>
          <p:spPr>
            <a:xfrm>
              <a:off x="5459220" y="6253905"/>
              <a:ext cx="410241" cy="14068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14" b="1" spc="-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CENTROS</a:t>
              </a:r>
              <a:r>
                <a:rPr lang="en-US" altLang="zh-CN" sz="614" b="1" spc="1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14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</a:p>
          </p:txBody>
        </p:sp>
        <p:sp>
          <p:nvSpPr>
            <p:cNvPr id="32" name="Text Box32"/>
            <p:cNvSpPr txBox="1"/>
            <p:nvPr/>
          </p:nvSpPr>
          <p:spPr>
            <a:xfrm>
              <a:off x="5387323" y="6324245"/>
              <a:ext cx="594715" cy="14068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14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ADMINISTRACIÓN</a:t>
              </a:r>
            </a:p>
          </p:txBody>
        </p:sp>
        <p:sp>
          <p:nvSpPr>
            <p:cNvPr id="33" name="Text Box33"/>
            <p:cNvSpPr txBox="1"/>
            <p:nvPr/>
          </p:nvSpPr>
          <p:spPr>
            <a:xfrm>
              <a:off x="5413602" y="6191435"/>
              <a:ext cx="701506" cy="140680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r>
                <a:rPr lang="en-US" altLang="zh-CN" sz="614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DELEGADA</a:t>
              </a:r>
              <a:r>
                <a:rPr lang="en-US" altLang="zh-CN" sz="614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Y</a:t>
              </a:r>
              <a:r>
                <a:rPr lang="en-US" altLang="zh-CN" sz="614" b="1" spc="8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14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POR</a:t>
              </a:r>
            </a:p>
          </p:txBody>
        </p:sp>
        <p:sp>
          <p:nvSpPr>
            <p:cNvPr id="34" name="Text Box34"/>
            <p:cNvSpPr txBox="1"/>
            <p:nvPr/>
          </p:nvSpPr>
          <p:spPr>
            <a:xfrm>
              <a:off x="5478875" y="6403342"/>
              <a:ext cx="598825" cy="140680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r>
                <a:rPr lang="en-US" altLang="zh-CN" sz="614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CONVENIO</a:t>
              </a:r>
            </a:p>
          </p:txBody>
        </p:sp>
        <p:sp>
          <p:nvSpPr>
            <p:cNvPr id="35" name="Text Box35"/>
            <p:cNvSpPr txBox="1"/>
            <p:nvPr/>
          </p:nvSpPr>
          <p:spPr>
            <a:xfrm>
              <a:off x="6888198" y="5363766"/>
              <a:ext cx="428579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</a:p>
          </p:txBody>
        </p:sp>
        <p:sp>
          <p:nvSpPr>
            <p:cNvPr id="36" name="Text Box36"/>
            <p:cNvSpPr txBox="1"/>
            <p:nvPr/>
          </p:nvSpPr>
          <p:spPr>
            <a:xfrm>
              <a:off x="6828259" y="5448779"/>
              <a:ext cx="570669" cy="153760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CERTIFICACIÓN</a:t>
              </a:r>
            </a:p>
          </p:txBody>
        </p:sp>
        <p:sp>
          <p:nvSpPr>
            <p:cNvPr id="37" name="Text Box37"/>
            <p:cNvSpPr txBox="1"/>
            <p:nvPr/>
          </p:nvSpPr>
          <p:spPr>
            <a:xfrm>
              <a:off x="6802234" y="5514186"/>
              <a:ext cx="652423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BIO-PSICOSOCIAL</a:t>
              </a:r>
            </a:p>
          </p:txBody>
        </p:sp>
        <p:sp>
          <p:nvSpPr>
            <p:cNvPr id="38" name="Text Box38"/>
            <p:cNvSpPr txBox="1"/>
            <p:nvPr/>
          </p:nvSpPr>
          <p:spPr>
            <a:xfrm>
              <a:off x="9175911" y="5363387"/>
              <a:ext cx="428579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</a:p>
          </p:txBody>
        </p:sp>
        <p:sp>
          <p:nvSpPr>
            <p:cNvPr id="39" name="Text Box39"/>
            <p:cNvSpPr txBox="1"/>
            <p:nvPr/>
          </p:nvSpPr>
          <p:spPr>
            <a:xfrm>
              <a:off x="8965781" y="5444898"/>
              <a:ext cx="799642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spc="-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ADMINISTRACIÓN</a:t>
              </a:r>
              <a:r>
                <a:rPr lang="en-US" altLang="zh-CN" sz="699" b="1" spc="16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</a:p>
          </p:txBody>
        </p:sp>
        <p:sp>
          <p:nvSpPr>
            <p:cNvPr id="40" name="Text Box40"/>
            <p:cNvSpPr txBox="1"/>
            <p:nvPr/>
          </p:nvSpPr>
          <p:spPr>
            <a:xfrm>
              <a:off x="9224978" y="5513015"/>
              <a:ext cx="347852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CENTROS</a:t>
              </a:r>
            </a:p>
          </p:txBody>
        </p:sp>
        <p:sp>
          <p:nvSpPr>
            <p:cNvPr id="41" name="Text Box41"/>
            <p:cNvSpPr txBox="1"/>
            <p:nvPr/>
          </p:nvSpPr>
          <p:spPr>
            <a:xfrm>
              <a:off x="10535375" y="5415242"/>
              <a:ext cx="700769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UNIDAD</a:t>
              </a:r>
              <a:r>
                <a:rPr lang="en-US" altLang="zh-CN" sz="699" b="1" spc="-4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  <a:r>
                <a:rPr lang="en-US" altLang="zh-CN" sz="699" b="1" spc="10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SALUD</a:t>
              </a:r>
            </a:p>
          </p:txBody>
        </p:sp>
        <p:sp>
          <p:nvSpPr>
            <p:cNvPr id="42" name="Text Box42"/>
            <p:cNvSpPr txBox="1"/>
            <p:nvPr/>
          </p:nvSpPr>
          <p:spPr>
            <a:xfrm>
              <a:off x="10411462" y="6286884"/>
              <a:ext cx="948593" cy="15376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altLang="zh-CN" sz="699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PROGRAMAS</a:t>
              </a:r>
              <a:r>
                <a:rPr lang="en-US" altLang="zh-CN" sz="699" b="1" spc="-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2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DE</a:t>
              </a:r>
              <a:r>
                <a:rPr lang="en-US" altLang="zh-CN" sz="699" b="1" spc="9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n-US" altLang="zh-CN" sz="699" b="1" spc="-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CAPITAL</a:t>
              </a:r>
            </a:p>
          </p:txBody>
        </p:sp>
      </p:grpSp>
      <p:sp>
        <p:nvSpPr>
          <p:cNvPr id="46" name="Rectángulo 45"/>
          <p:cNvSpPr/>
          <p:nvPr/>
        </p:nvSpPr>
        <p:spPr>
          <a:xfrm>
            <a:off x="2445389" y="161569"/>
            <a:ext cx="71971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ESTRUCTURA ORGANIZACIONAL </a:t>
            </a:r>
          </a:p>
          <a:p>
            <a:pPr algn="ctr"/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SEDEGES LA PAZ</a:t>
            </a:r>
            <a:endParaRPr lang="es-BO" sz="3200" b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40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2" name="Rectángulo 21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4" name="Grupo 23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5" name="Rectángulo 24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6" y="1669254"/>
            <a:ext cx="5068754" cy="48677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782" y="1628222"/>
            <a:ext cx="6381134" cy="531211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BO" sz="2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DEL PROGRAMA</a:t>
            </a:r>
            <a:endParaRPr lang="es-BO" sz="2200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638229"/>
              </p:ext>
            </p:extLst>
          </p:nvPr>
        </p:nvGraphicFramePr>
        <p:xfrm>
          <a:off x="5561782" y="2296938"/>
          <a:ext cx="6356913" cy="42261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1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1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4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00" b="1" spc="-1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CANTIDAD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621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BENEFICIARIOS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362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PRESUPUESTO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9905" algn="l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00" b="1" dirty="0" err="1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MUNICIPIO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1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lang="es-ES" sz="20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3510" marR="130810" algn="ctr">
                        <a:lnSpc>
                          <a:spcPct val="100000"/>
                        </a:lnSpc>
                      </a:pPr>
                      <a:r>
                        <a:rPr lang="es-ES" sz="16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Niñas, niños y adolescentes con atención psicoterapéutica especializada, móvil, en cámara </a:t>
                      </a:r>
                      <a:r>
                        <a:rPr lang="es-ES" sz="1600" spc="-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gesell</a:t>
                      </a:r>
                      <a:r>
                        <a:rPr lang="es-ES" sz="16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en línea.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79730" algn="l"/>
                          <a:tab pos="380365" algn="l"/>
                        </a:tabLst>
                        <a:defRPr/>
                      </a:pPr>
                      <a:r>
                        <a:rPr lang="es-BO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500.000</a:t>
                      </a:r>
                    </a:p>
                    <a:p>
                      <a:pPr marL="93345" indent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  <a:tabLst>
                          <a:tab pos="379730" algn="l"/>
                          <a:tab pos="380365" algn="l"/>
                        </a:tabLst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  <a:tabLst>
                          <a:tab pos="266700" algn="l"/>
                        </a:tabLst>
                      </a:pPr>
                      <a:r>
                        <a:rPr lang="es-E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municipios</a:t>
                      </a: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900" spc="-6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</a:t>
                      </a: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S" sz="9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Alto</a:t>
                      </a: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Comamche</a:t>
                      </a:r>
                      <a:endParaRPr lang="es-ES" sz="9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Mecapaca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sz="9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Irupana</a:t>
                      </a: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sz="900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900" spc="-1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900" spc="5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Asun</a:t>
                      </a:r>
                      <a:r>
                        <a:rPr sz="900" spc="-1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sz="900" spc="1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S" sz="9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Sica </a:t>
                      </a:r>
                      <a:r>
                        <a:rPr lang="es-ES" sz="9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Sica</a:t>
                      </a:r>
                      <a:endParaRPr lang="es-ES" sz="9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Beni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Caranavi.</a:t>
                      </a:r>
                      <a:endParaRPr lang="es-ES" sz="9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Luribay</a:t>
                      </a: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Yaco</a:t>
                      </a: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Carabuco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sz="900" spc="-5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Coroico</a:t>
                      </a:r>
                      <a:r>
                        <a:rPr sz="9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sz="900" spc="-5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Ixiamas</a:t>
                      </a:r>
                      <a:r>
                        <a:rPr sz="9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S" sz="900" spc="-5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Buena Ventura</a:t>
                      </a: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Guanay</a:t>
                      </a: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spc="-5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Quime</a:t>
                      </a:r>
                      <a:endParaRPr lang="es-ES" sz="900" spc="-5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spc="-5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Colquiri</a:t>
                      </a:r>
                      <a:endParaRPr lang="es-ES" sz="900" spc="-5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Chulumani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sz="9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Cajuata</a:t>
                      </a: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S" sz="9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Yanacachi</a:t>
                      </a:r>
                      <a:endParaRPr lang="es-ES" sz="9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Palos Blancos</a:t>
                      </a: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Apolo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Viacha</a:t>
                      </a: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S" sz="9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Laja</a:t>
                      </a:r>
                      <a:endParaRPr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065" indent="-173355">
                        <a:lnSpc>
                          <a:spcPct val="100000"/>
                        </a:lnSpc>
                        <a:spcBef>
                          <a:spcPts val="0"/>
                        </a:spcBef>
                        <a:buChar char="•"/>
                        <a:tabLst>
                          <a:tab pos="266700" algn="l"/>
                        </a:tabLst>
                      </a:pPr>
                      <a:r>
                        <a:rPr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Copacabana</a:t>
                      </a:r>
                      <a:r>
                        <a:rPr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 txBox="1">
            <a:spLocks/>
          </p:cNvSpPr>
          <p:nvPr/>
        </p:nvSpPr>
        <p:spPr>
          <a:xfrm>
            <a:off x="1383103" y="6153788"/>
            <a:ext cx="2805197" cy="383199"/>
          </a:xfrm>
          <a:prstGeom prst="rect">
            <a:avLst/>
          </a:prstGeom>
          <a:solidFill>
            <a:srgbClr val="A800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BO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83102" y="6153788"/>
            <a:ext cx="2805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395"/>
              </a:spcBef>
            </a:pPr>
            <a:r>
              <a:rPr lang="es-ES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CÁMARA </a:t>
            </a:r>
            <a:r>
              <a:rPr lang="es-ES" b="1" spc="5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GESELL</a:t>
            </a:r>
            <a:endParaRPr lang="es-E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2174297" y="126880"/>
            <a:ext cx="7780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PROGRAMA DE PREVENCIÓN Y ATENCIÓN A VÍCTIMAS DE VIOLENCIA SEXUAL EN EL DEPARTAMENTO DE LA </a:t>
            </a:r>
            <a:r>
              <a:rPr lang="es-ES" sz="2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PAZ (CEPAT)</a:t>
            </a:r>
            <a:endParaRPr lang="es-BO" sz="2200" b="1" dirty="0">
              <a:solidFill>
                <a:schemeClr val="bg1"/>
              </a:solidFill>
              <a:latin typeface="Adobe Hebrew" panose="02040503050201020203" pitchFamily="18" charset="-79"/>
              <a:ea typeface="+mj-ea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8888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873536" y="2079709"/>
            <a:ext cx="64874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CENTRO ESPECIAL </a:t>
            </a:r>
            <a:endPara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</a:t>
            </a:r>
            <a:r>
              <a:rPr lang="es-E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MUJERES DEL DELITO DE TRATA Y </a:t>
            </a:r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TRÁFICO </a:t>
            </a:r>
            <a:r>
              <a:rPr lang="es-E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PERSONAS</a:t>
            </a:r>
          </a:p>
          <a:p>
            <a:pPr algn="ctr"/>
            <a:endParaRPr lang="es-BO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37" y="1"/>
            <a:ext cx="1113543" cy="198386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12565" y="3429000"/>
            <a:ext cx="1931831" cy="112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Foto de mujeres  </a:t>
            </a:r>
            <a:endParaRPr lang="es-B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727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0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2" name="Rectángulo 21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4" name="Grupo 23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5" name="Rectángulo 24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24" y="1797888"/>
            <a:ext cx="5575934" cy="808601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BO" sz="2200" b="1" dirty="0">
                <a:solidFill>
                  <a:prstClr val="white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POR EL PROGRAMA</a:t>
            </a:r>
            <a:endParaRPr lang="es-BO" sz="2400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4977" y="2444289"/>
            <a:ext cx="5891847" cy="28727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 descr="blob:https://web.whatsapp.com/1b1f961d-b3f9-49b8-a5b5-562702c6c9b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16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114456"/>
              </p:ext>
            </p:extLst>
          </p:nvPr>
        </p:nvGraphicFramePr>
        <p:xfrm>
          <a:off x="6186824" y="2873555"/>
          <a:ext cx="5575934" cy="3327429"/>
        </p:xfrm>
        <a:graphic>
          <a:graphicData uri="http://schemas.openxmlformats.org/drawingml/2006/table">
            <a:tbl>
              <a:tblPr firstRow="1" bandRow="1"/>
              <a:tblGrid>
                <a:gridCol w="115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127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3335" algn="ctr">
                        <a:lnSpc>
                          <a:spcPts val="2510"/>
                        </a:lnSpc>
                        <a:spcBef>
                          <a:spcPts val="25"/>
                        </a:spcBef>
                      </a:pP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1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CANTIDAD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842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BENEFICIARIOS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462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PRESUPUESTO </a:t>
                      </a:r>
                      <a:r>
                        <a:rPr lang="es-ES" sz="1300" b="1" spc="-10" baseline="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                     Bs.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702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MUNICIPIO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3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sz="20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165735" algn="ctr">
                        <a:lnSpc>
                          <a:spcPct val="100000"/>
                        </a:lnSpc>
                      </a:pPr>
                      <a:r>
                        <a:rPr lang="es-ES" sz="16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Mujeres víctimas del delito de trata - tráfico y dependientes con atención integral.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BO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200.641</a:t>
                      </a:r>
                      <a:endParaRPr lang="es-BO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indent="0" algn="ctr">
                        <a:lnSpc>
                          <a:spcPct val="100000"/>
                        </a:lnSpc>
                        <a:spcBef>
                          <a:spcPts val="310"/>
                        </a:spcBef>
                        <a:buNone/>
                        <a:tabLst>
                          <a:tab pos="380365" algn="l"/>
                          <a:tab pos="381000" algn="l"/>
                        </a:tabLst>
                      </a:pPr>
                      <a:endParaRPr lang="es-ES" sz="1400" b="1" spc="-5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2710" indent="0" algn="ctr">
                        <a:lnSpc>
                          <a:spcPct val="100000"/>
                        </a:lnSpc>
                        <a:spcBef>
                          <a:spcPts val="310"/>
                        </a:spcBef>
                        <a:buNone/>
                        <a:tabLst>
                          <a:tab pos="380365" algn="l"/>
                          <a:tab pos="381000" algn="l"/>
                        </a:tabLst>
                      </a:pPr>
                      <a:endParaRPr lang="es-ES" sz="1400" b="1" spc="-5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2710" indent="0" algn="ctr">
                        <a:lnSpc>
                          <a:spcPct val="100000"/>
                        </a:lnSpc>
                        <a:spcBef>
                          <a:spcPts val="310"/>
                        </a:spcBef>
                        <a:buNone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4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municipios</a:t>
                      </a:r>
                    </a:p>
                    <a:p>
                      <a:pPr marL="380365" indent="-287655" algn="ctr">
                        <a:lnSpc>
                          <a:spcPct val="100000"/>
                        </a:lnSpc>
                        <a:spcBef>
                          <a:spcPts val="31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400" spc="-5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Paz.</a:t>
                      </a:r>
                    </a:p>
                    <a:p>
                      <a:pPr marL="380365" indent="-287655" algn="ctr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</a:t>
                      </a:r>
                      <a:r>
                        <a:rPr sz="1400" spc="-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4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sz="14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o.</a:t>
                      </a:r>
                    </a:p>
                    <a:p>
                      <a:pPr marL="380365" indent="-287655" algn="ctr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Luribay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 algn="ctr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Copacabana.</a:t>
                      </a: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r="3899" b="34526"/>
          <a:stretch/>
        </p:blipFill>
        <p:spPr>
          <a:xfrm>
            <a:off x="251197" y="1654431"/>
            <a:ext cx="5691502" cy="493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1981173" y="155879"/>
            <a:ext cx="81664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PROGRAMA CENTRO ESPECIAL PARA </a:t>
            </a:r>
            <a:r>
              <a:rPr lang="es-ES" sz="25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MUJERES DEL DELITO </a:t>
            </a:r>
            <a:r>
              <a:rPr lang="es-ES" sz="25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DE TRATA Y </a:t>
            </a:r>
            <a:r>
              <a:rPr lang="es-ES" sz="25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TRÁFICO </a:t>
            </a:r>
            <a:r>
              <a:rPr lang="es-ES" sz="25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DE </a:t>
            </a:r>
            <a:r>
              <a:rPr lang="es-ES" sz="25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PERSONAS</a:t>
            </a:r>
            <a:endParaRPr lang="es-ES" sz="2500" b="1" dirty="0">
              <a:solidFill>
                <a:schemeClr val="bg1"/>
              </a:solidFill>
              <a:latin typeface="Adobe Hebrew" panose="02040503050201020203" pitchFamily="18" charset="-79"/>
              <a:ea typeface="+mj-ea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88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990152" y="2149960"/>
            <a:ext cx="62396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PROGRAMA MODALIDADES </a:t>
            </a:r>
            <a:r>
              <a:rPr lang="es-E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ALTERNATIVAS </a:t>
            </a:r>
            <a:endParaRPr lang="es-ES" sz="22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pPr lvl="0" algn="ctr"/>
            <a:r>
              <a:rPr lang="es-E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A </a:t>
            </a:r>
            <a:r>
              <a:rPr lang="es-E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LA </a:t>
            </a:r>
            <a:r>
              <a:rPr lang="es-E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INSTITUCIONALIZACIÓN </a:t>
            </a:r>
            <a:r>
              <a:rPr lang="es-E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DE  </a:t>
            </a:r>
            <a:endParaRPr lang="es-ES" sz="22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pPr lvl="0" algn="ctr"/>
            <a:r>
              <a:rPr lang="es-E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NIÑAS</a:t>
            </a:r>
            <a:r>
              <a:rPr lang="es-E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, NIÑOS Y ADOLESCENTES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38" y="133930"/>
            <a:ext cx="1009040" cy="179768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412565" y="3429000"/>
            <a:ext cx="1931831" cy="112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Foto  </a:t>
            </a:r>
            <a:endParaRPr lang="es-B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24763"/>
          <a:stretch/>
        </p:blipFill>
        <p:spPr>
          <a:xfrm>
            <a:off x="1" y="-59212"/>
            <a:ext cx="6027914" cy="34882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2762"/>
            <a:ext cx="6027916" cy="33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2" name="Rectángulo 21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4" name="Grupo 23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5" name="Rectángulo 24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319" y="1825378"/>
            <a:ext cx="5981563" cy="787927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BO" sz="2200" b="1" dirty="0">
                <a:solidFill>
                  <a:prstClr val="white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POR EL PROGRAMA</a:t>
            </a:r>
            <a:endParaRPr lang="es-BO" sz="2400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18588" y="2614545"/>
            <a:ext cx="5815014" cy="27918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3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21708"/>
              </p:ext>
            </p:extLst>
          </p:nvPr>
        </p:nvGraphicFramePr>
        <p:xfrm>
          <a:off x="5865318" y="2850302"/>
          <a:ext cx="5981563" cy="3296192"/>
        </p:xfrm>
        <a:graphic>
          <a:graphicData uri="http://schemas.openxmlformats.org/drawingml/2006/table">
            <a:tbl>
              <a:tblPr firstRow="1" bandRow="1"/>
              <a:tblGrid>
                <a:gridCol w="1230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747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510"/>
                        </a:lnSpc>
                        <a:spcBef>
                          <a:spcPts val="35"/>
                        </a:spcBef>
                      </a:pP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b="1" spc="-10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CANTIDAD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Arial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112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BENEFICIARIOS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Arial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002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b="1" spc="-5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PR</a:t>
                      </a:r>
                      <a:r>
                        <a:rPr lang="es-ES" sz="1300" b="1" spc="-5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ESUPUESTO</a:t>
                      </a:r>
                    </a:p>
                    <a:p>
                      <a:pPr marL="16002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es-ES" sz="1300" b="1" spc="-5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Bs.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Arial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94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b="1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MUNICIPIO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Arial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01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2000" b="1" spc="-1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111125" algn="l">
                        <a:lnSpc>
                          <a:spcPct val="106900"/>
                        </a:lnSpc>
                      </a:pPr>
                      <a:r>
                        <a:rPr lang="es-ES" sz="16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Niñas, niños y adolescentes beneficiados con procesos de reintegración y evaluaciones psicosocial legales </a:t>
                      </a:r>
                      <a:endParaRPr lang="es-B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BO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300.000</a:t>
                      </a:r>
                    </a:p>
                    <a:p>
                      <a:pPr marL="93345" indent="0">
                        <a:lnSpc>
                          <a:spcPct val="100000"/>
                        </a:lnSpc>
                        <a:buNone/>
                        <a:tabLst>
                          <a:tab pos="379730" algn="l"/>
                          <a:tab pos="380365" algn="l"/>
                        </a:tabLst>
                      </a:pP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municipios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400" spc="-4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Paz.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sz="1400" spc="-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</a:t>
                      </a:r>
                      <a:r>
                        <a:rPr sz="14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Caranavi</a:t>
                      </a:r>
                      <a:r>
                        <a:rPr sz="14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S" sz="1400" spc="-5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4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Chulumani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4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Viacha.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400" spc="-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Tacacoma</a:t>
                      </a:r>
                      <a:r>
                        <a:rPr lang="es-ES" sz="14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400" spc="-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Yanacachi</a:t>
                      </a:r>
                      <a:endParaRPr lang="es-ES" sz="1400" spc="-5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4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lang="es-ES" sz="1400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Asunta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400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Coripata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3726" r="167" b="8092"/>
          <a:stretch/>
        </p:blipFill>
        <p:spPr>
          <a:xfrm>
            <a:off x="251176" y="1707498"/>
            <a:ext cx="5370019" cy="4704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1540519" y="34109"/>
            <a:ext cx="904774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PROGRAMA MODALIDADES </a:t>
            </a:r>
            <a:r>
              <a:rPr lang="es-ES" sz="25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ALTERNATIVAS A LA </a:t>
            </a:r>
            <a:r>
              <a:rPr lang="es-ES" sz="25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INSTITUCIONALIZACIÓN DE  </a:t>
            </a:r>
            <a:r>
              <a:rPr lang="es-ES" sz="25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NIÑAS, NIÑOS Y ADOLESCENTES</a:t>
            </a:r>
          </a:p>
          <a:p>
            <a:pPr algn="ctr"/>
            <a:endParaRPr lang="es-BO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99358" y="2143963"/>
            <a:ext cx="618294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2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PROGRAMA </a:t>
            </a:r>
            <a:r>
              <a:rPr lang="es-BO" sz="2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DE DEFENSA </a:t>
            </a:r>
            <a:r>
              <a:rPr lang="es-BO" sz="2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Y </a:t>
            </a:r>
            <a:r>
              <a:rPr lang="es-BO" sz="2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PROTECCIÓN </a:t>
            </a:r>
          </a:p>
          <a:p>
            <a:pPr algn="ctr"/>
            <a:r>
              <a:rPr lang="es-BO" sz="2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DE </a:t>
            </a:r>
            <a:r>
              <a:rPr lang="es-BO" sz="2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LA </a:t>
            </a:r>
            <a:r>
              <a:rPr lang="es-BO" sz="2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MUJER - </a:t>
            </a:r>
            <a:r>
              <a:rPr lang="es-BO" sz="25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IDH</a:t>
            </a:r>
            <a:r>
              <a:rPr lang="es-BO" sz="2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s-BO" sz="25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D.S</a:t>
            </a:r>
            <a:r>
              <a:rPr lang="es-BO" sz="2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. </a:t>
            </a:r>
            <a:r>
              <a:rPr lang="es-BO" sz="2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  <a:cs typeface="Adobe Hebrew" panose="02040503050201020203" pitchFamily="18" charset="-79"/>
              </a:rPr>
              <a:t>2145</a:t>
            </a:r>
            <a:endParaRPr lang="es-BO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" panose="0205050205050A020403" pitchFamily="18" charset="0"/>
              <a:cs typeface="Adobe Hebrew" panose="02040503050201020203" pitchFamily="18" charset="-79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367" y="148499"/>
            <a:ext cx="892928" cy="159082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412565" y="3429000"/>
            <a:ext cx="1931831" cy="112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mujeres  </a:t>
            </a:r>
            <a:endParaRPr lang="es-B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976257" cy="3429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28" y="3390458"/>
            <a:ext cx="6044481" cy="34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1" name="Rectángulo 20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upo 21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3" name="Grupo 22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4" name="Rectángulo 23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51" y="1753244"/>
            <a:ext cx="6366482" cy="771276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BO" sz="2200" b="1" dirty="0">
                <a:solidFill>
                  <a:prstClr val="white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POR EL PROGRAMA</a:t>
            </a:r>
            <a:endParaRPr lang="es-BO" sz="2200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876652"/>
              </p:ext>
            </p:extLst>
          </p:nvPr>
        </p:nvGraphicFramePr>
        <p:xfrm>
          <a:off x="5368651" y="2676713"/>
          <a:ext cx="6366482" cy="3225923"/>
        </p:xfrm>
        <a:graphic>
          <a:graphicData uri="http://schemas.openxmlformats.org/drawingml/2006/table">
            <a:tbl>
              <a:tblPr firstRow="1" bandRow="1"/>
              <a:tblGrid>
                <a:gridCol w="130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6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9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559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08025">
                        <a:lnSpc>
                          <a:spcPts val="2350"/>
                        </a:lnSpc>
                        <a:spcBef>
                          <a:spcPts val="480"/>
                        </a:spcBef>
                      </a:pP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b="1" spc="-10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CANTIDAD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Arial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3189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BENEFICIARIOS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Arial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48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b="1" spc="-5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PR</a:t>
                      </a:r>
                      <a:r>
                        <a:rPr lang="es-ES" sz="1300" b="1" spc="-5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ESUPUESTO</a:t>
                      </a:r>
                    </a:p>
                    <a:p>
                      <a:pPr marL="3448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es-ES" sz="1300" b="1" spc="-5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Bs.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Arial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6512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Arial"/>
                        </a:rPr>
                        <a:t>MUNICIPIO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Arial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77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1" spc="-50" dirty="0" smtClean="0">
                          <a:latin typeface="Arial MT"/>
                          <a:cs typeface="Arial MT"/>
                        </a:rPr>
                        <a:t>110</a:t>
                      </a:r>
                      <a:endParaRPr sz="2000" b="1" dirty="0">
                        <a:latin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575945">
                        <a:lnSpc>
                          <a:spcPct val="106800"/>
                        </a:lnSpc>
                        <a:spcBef>
                          <a:spcPts val="5"/>
                        </a:spcBef>
                      </a:pPr>
                      <a:r>
                        <a:rPr sz="1600" spc="-10" dirty="0" err="1" smtClean="0">
                          <a:latin typeface="Arial MT"/>
                          <a:cs typeface="Arial MT"/>
                        </a:rPr>
                        <a:t>Mujeres</a:t>
                      </a:r>
                      <a:r>
                        <a:rPr sz="1600" spc="-10" dirty="0" smtClean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 smtClean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Víctimas</a:t>
                      </a:r>
                      <a:r>
                        <a:rPr sz="16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1600" spc="-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Violencia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26085" indent="0">
                        <a:lnSpc>
                          <a:spcPct val="100000"/>
                        </a:lnSpc>
                        <a:buFontTx/>
                        <a:buNone/>
                        <a:tabLst>
                          <a:tab pos="712470" algn="l"/>
                          <a:tab pos="713105" algn="l"/>
                        </a:tabLst>
                      </a:pPr>
                      <a:r>
                        <a:rPr lang="es-BO" sz="2000" b="1" spc="-5" dirty="0" smtClean="0">
                          <a:latin typeface="Arial MT"/>
                          <a:cs typeface="Arial MT"/>
                        </a:rPr>
                        <a:t>883.825</a:t>
                      </a:r>
                      <a:endParaRPr sz="2000" b="1" dirty="0">
                        <a:latin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ES" sz="1700" b="1" dirty="0" smtClean="0">
                          <a:latin typeface="Times New Roman"/>
                          <a:cs typeface="Times New Roman"/>
                        </a:rPr>
                        <a:t>3 municipios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 b="1" dirty="0">
                        <a:latin typeface="Times New Roman"/>
                        <a:cs typeface="Times New Roman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spc="-5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14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Paz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  <a:p>
                      <a:pPr marL="380365" indent="-287655">
                        <a:lnSpc>
                          <a:spcPts val="166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El</a:t>
                      </a:r>
                      <a:r>
                        <a:rPr sz="1400" spc="-8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400" spc="5" dirty="0">
                          <a:latin typeface="Arial MT"/>
                          <a:cs typeface="Arial MT"/>
                        </a:rPr>
                        <a:t>l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o</a:t>
                      </a:r>
                    </a:p>
                    <a:p>
                      <a:pPr marL="380365" indent="-287655">
                        <a:lnSpc>
                          <a:spcPts val="1660"/>
                        </a:lnSpc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spc="-5" dirty="0">
                          <a:latin typeface="Arial MT"/>
                          <a:cs typeface="Arial MT"/>
                        </a:rPr>
                        <a:t>Viacha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761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5263"/>
            <a:ext cx="5225143" cy="468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1990349" y="126789"/>
            <a:ext cx="8211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0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PROGRAMA </a:t>
            </a:r>
            <a:r>
              <a:rPr lang="es-BO" sz="30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DE DEFENSA </a:t>
            </a:r>
            <a:r>
              <a:rPr lang="es-BO" sz="30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Y </a:t>
            </a:r>
            <a:r>
              <a:rPr lang="es-BO" sz="30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PROTECCIÓN </a:t>
            </a:r>
            <a:r>
              <a:rPr lang="es-BO" sz="30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DE LA </a:t>
            </a:r>
            <a:r>
              <a:rPr lang="es-BO" sz="30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MUJER - IDH</a:t>
            </a:r>
            <a:r>
              <a:rPr lang="es-BO" sz="30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 </a:t>
            </a:r>
            <a:r>
              <a:rPr lang="es-BO" sz="30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D.S. </a:t>
            </a:r>
            <a:r>
              <a:rPr lang="es-BO" sz="3000" b="1" dirty="0" smtClean="0">
                <a:solidFill>
                  <a:schemeClr val="bg1"/>
                </a:solidFill>
                <a:latin typeface="Adobe Caslon Pro" panose="0205050205050A020403" pitchFamily="18" charset="0"/>
                <a:ea typeface="+mj-ea"/>
                <a:cs typeface="Adobe Hebrew" panose="02040503050201020203" pitchFamily="18" charset="-79"/>
              </a:rPr>
              <a:t>2145</a:t>
            </a:r>
            <a:endParaRPr lang="es-BO" sz="3000" b="1" dirty="0">
              <a:solidFill>
                <a:schemeClr val="bg1"/>
              </a:solidFill>
              <a:latin typeface="Adobe Caslon Pro" panose="0205050205050A020403" pitchFamily="18" charset="0"/>
              <a:ea typeface="+mj-ea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773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687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07280" y="2187646"/>
            <a:ext cx="6119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PROGRAMA DE ATENCIÓN A ADULTOS MAYORES EN EL CENTRO TRANSITORIO INTERPROVINCIAL DEL DPTO. DE LA PAZ</a:t>
            </a:r>
            <a:endParaRPr lang="es-BO" sz="20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82" y="219598"/>
            <a:ext cx="862149" cy="153598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725386" y="2187646"/>
            <a:ext cx="1931831" cy="112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Foto de beneficiario  </a:t>
            </a:r>
            <a:endParaRPr lang="es-BO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" y="1"/>
            <a:ext cx="60643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36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5" name="Rectángulo 24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upo 25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3" name="Imagen 3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5" name="Imagen 34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8" name="Rectángulo 27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574" y="1933767"/>
            <a:ext cx="5919141" cy="834079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BO" sz="2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RESULTADOS ESPERADOS POR EL PROGRAMA</a:t>
            </a:r>
            <a:endParaRPr lang="es-BO" sz="2200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sp>
        <p:nvSpPr>
          <p:cNvPr id="4" name="AutoShape 2" descr="blob:https://web.whatsapp.com/ea14d1dc-0957-425b-9eae-d239ecc1fd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371636"/>
              </p:ext>
            </p:extLst>
          </p:nvPr>
        </p:nvGraphicFramePr>
        <p:xfrm>
          <a:off x="5733818" y="3032701"/>
          <a:ext cx="5928897" cy="2331207"/>
        </p:xfrm>
        <a:graphic>
          <a:graphicData uri="http://schemas.openxmlformats.org/drawingml/2006/table">
            <a:tbl>
              <a:tblPr firstRow="1" bandRow="1"/>
              <a:tblGrid>
                <a:gridCol w="100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3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408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097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1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CANTIDAD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2570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5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BENEFICIARIOS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1959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PR</a:t>
                      </a: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ESUPUESTO</a:t>
                      </a:r>
                    </a:p>
                    <a:p>
                      <a:pPr marL="441959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s-ES" sz="1300" b="1" spc="-10" dirty="0" smtClean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            Bs.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9105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300" b="1" dirty="0">
                          <a:solidFill>
                            <a:schemeClr val="bg1"/>
                          </a:solidFill>
                          <a:latin typeface="Adobe Caslon Pro" panose="0205050205050A020403" pitchFamily="18" charset="0"/>
                          <a:cs typeface="Calibri"/>
                        </a:rPr>
                        <a:t>MUNICIPIO</a:t>
                      </a:r>
                      <a:endParaRPr sz="1300" dirty="0">
                        <a:solidFill>
                          <a:schemeClr val="bg1"/>
                        </a:solidFill>
                        <a:latin typeface="Adobe Caslon Pro" panose="0205050205050A020403" pitchFamily="18" charset="0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81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2075" marR="731520" algn="ctr">
                        <a:lnSpc>
                          <a:spcPct val="106800"/>
                        </a:lnSpc>
                      </a:pPr>
                      <a:r>
                        <a:rPr sz="16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</a:t>
                      </a:r>
                      <a:r>
                        <a:rPr sz="16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6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ona</a:t>
                      </a: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</a:t>
                      </a:r>
                      <a:r>
                        <a:rPr sz="16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Adult</a:t>
                      </a:r>
                      <a:r>
                        <a:rPr lang="es-ES" sz="16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sz="1600" spc="-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</a:t>
                      </a:r>
                      <a:r>
                        <a:rPr sz="16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Mayores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BO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160.000,00</a:t>
                      </a:r>
                      <a:endParaRPr lang="es-BO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indent="0" algn="ctr">
                        <a:lnSpc>
                          <a:spcPct val="100000"/>
                        </a:lnSpc>
                        <a:spcBef>
                          <a:spcPts val="325"/>
                        </a:spcBef>
                        <a:buFontTx/>
                        <a:buNone/>
                        <a:tabLst>
                          <a:tab pos="380365" algn="l"/>
                          <a:tab pos="381000" algn="l"/>
                        </a:tabLst>
                      </a:pPr>
                      <a:r>
                        <a:rPr lang="es-ES" sz="14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municipios</a:t>
                      </a: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32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400" spc="-4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0365" indent="-28765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380365" algn="l"/>
                          <a:tab pos="381000" algn="l"/>
                        </a:tabLst>
                      </a:pP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</a:t>
                      </a:r>
                      <a:r>
                        <a:rPr sz="1400" spc="-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4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sz="14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253600" y="1662357"/>
            <a:ext cx="5245849" cy="4856570"/>
            <a:chOff x="228600" y="1884000"/>
            <a:chExt cx="5006993" cy="4856570"/>
          </a:xfrm>
        </p:grpSpPr>
        <p:sp>
          <p:nvSpPr>
            <p:cNvPr id="10" name="Rectángulo 9"/>
            <p:cNvSpPr/>
            <p:nvPr/>
          </p:nvSpPr>
          <p:spPr>
            <a:xfrm>
              <a:off x="228600" y="2626729"/>
              <a:ext cx="4288124" cy="39226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260622" y="1884000"/>
              <a:ext cx="4974971" cy="4856570"/>
              <a:chOff x="260622" y="1884000"/>
              <a:chExt cx="4974971" cy="4856570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22" y="1884000"/>
                <a:ext cx="2363609" cy="2337378"/>
              </a:xfrm>
              <a:prstGeom prst="rect">
                <a:avLst/>
              </a:prstGeom>
            </p:spPr>
          </p:pic>
          <p:pic>
            <p:nvPicPr>
              <p:cNvPr id="11" name="Imagen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231" y="1884000"/>
                <a:ext cx="2611362" cy="2337378"/>
              </a:xfrm>
              <a:prstGeom prst="rect">
                <a:avLst/>
              </a:prstGeom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22" y="4221378"/>
                <a:ext cx="4974971" cy="2519192"/>
              </a:xfrm>
              <a:prstGeom prst="rect">
                <a:avLst/>
              </a:prstGeom>
            </p:spPr>
          </p:pic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2093985" y="70871"/>
            <a:ext cx="801312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PROGRAMA DE ATENCIÓN A ADULTOS MAYORES EN EL CENTRO </a:t>
            </a:r>
            <a:r>
              <a:rPr lang="es-ES" sz="23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TRANSITORIO </a:t>
            </a:r>
            <a:r>
              <a:rPr lang="es-ES" sz="23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INTERPROVINCIAL DEL </a:t>
            </a:r>
            <a:r>
              <a:rPr lang="es-ES" sz="23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DEPARTAMENTO</a:t>
            </a:r>
            <a:r>
              <a:rPr lang="es-ES" sz="23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 </a:t>
            </a:r>
            <a:r>
              <a:rPr lang="es-ES" sz="23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 </a:t>
            </a:r>
            <a:r>
              <a:rPr lang="es-ES" sz="2300" b="1" dirty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DE LA PAZ</a:t>
            </a:r>
            <a:endParaRPr lang="es-BO" sz="2300" b="1" dirty="0">
              <a:solidFill>
                <a:schemeClr val="bg1"/>
              </a:solidFill>
              <a:latin typeface="Adobe Hebrew" panose="02040503050201020203" pitchFamily="18" charset="-79"/>
              <a:ea typeface="+mj-ea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387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16" name="Rectángulo 15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0" name="Imagen 1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1" name="Imagen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2" name="Imagen 2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3" name="Imagen 2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19" name="Rectángulo 18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1849074" y="90462"/>
            <a:ext cx="8330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AUDITORÍAS PROGRAMADAS </a:t>
            </a:r>
          </a:p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GESTIÓN </a:t>
            </a:r>
            <a:r>
              <a:rPr lang="es-ES" sz="3200" b="1" dirty="0" smtClean="0">
                <a:solidFill>
                  <a:schemeClr val="bg1"/>
                </a:solidFill>
                <a:latin typeface="Adobe Caslon Pro" panose="0205050205050A020403" pitchFamily="18" charset="0"/>
                <a:ea typeface="+mj-ea"/>
                <a:cs typeface="Arial" panose="020B0604020202020204" pitchFamily="34" charset="0"/>
              </a:rPr>
              <a:t>2023</a:t>
            </a:r>
            <a:endParaRPr lang="es-BO" sz="3200" b="1" dirty="0">
              <a:solidFill>
                <a:schemeClr val="bg1"/>
              </a:solidFill>
              <a:latin typeface="Adobe Caslon Pro" panose="0205050205050A020403" pitchFamily="18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7" name="Gráfico 26"/>
          <p:cNvGraphicFramePr/>
          <p:nvPr>
            <p:extLst>
              <p:ext uri="{D42A27DB-BD31-4B8C-83A1-F6EECF244321}">
                <p14:modId xmlns:p14="http://schemas.microsoft.com/office/powerpoint/2010/main" val="1560858780"/>
              </p:ext>
            </p:extLst>
          </p:nvPr>
        </p:nvGraphicFramePr>
        <p:xfrm>
          <a:off x="1760421" y="1371717"/>
          <a:ext cx="8116522" cy="5590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1806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upo 61"/>
          <p:cNvGrpSpPr/>
          <p:nvPr/>
        </p:nvGrpSpPr>
        <p:grpSpPr>
          <a:xfrm>
            <a:off x="0" y="-170604"/>
            <a:ext cx="12198386" cy="1713533"/>
            <a:chOff x="0" y="-159148"/>
            <a:chExt cx="12198386" cy="1713533"/>
          </a:xfrm>
        </p:grpSpPr>
        <p:sp>
          <p:nvSpPr>
            <p:cNvPr id="63" name="Rectángulo 62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upo 63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65" name="Grupo 64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67" name="Imagen 6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68" name="Imagen 6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69" name="Imagen 6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70" name="Imagen 6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71" name="Imagen 7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72" name="Imagen 7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73" name="Imagen 72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66" name="Rectángulo 65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Rectángulo redondeado 13"/>
          <p:cNvSpPr/>
          <p:nvPr/>
        </p:nvSpPr>
        <p:spPr>
          <a:xfrm>
            <a:off x="6388880" y="4119622"/>
            <a:ext cx="3738790" cy="71633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21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CERTIFICACIÓN BIO-PSICOSOCIAL </a:t>
            </a:r>
            <a:endParaRPr lang="es-BO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6369487" y="3132348"/>
            <a:ext cx="3738789" cy="71633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21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ADMINISTRACIÓN</a:t>
            </a:r>
            <a:r>
              <a:rPr lang="es-B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BO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CENTROS </a:t>
            </a:r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6366163" y="2235763"/>
            <a:ext cx="3738790" cy="70643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21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ACREDITACIÓN Y CONTROL DE CENTROS </a:t>
            </a:r>
            <a:endParaRPr lang="es-BO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6377798" y="5176771"/>
            <a:ext cx="3730477" cy="71633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21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SALUD </a:t>
            </a:r>
            <a:endParaRPr lang="es-BO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 flipH="1">
            <a:off x="5311833" y="2568633"/>
            <a:ext cx="16625" cy="300925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 flipV="1">
            <a:off x="5320146" y="2563627"/>
            <a:ext cx="1057653" cy="50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Conector recto de flecha 56"/>
          <p:cNvCxnSpPr/>
          <p:nvPr/>
        </p:nvCxnSpPr>
        <p:spPr>
          <a:xfrm flipV="1">
            <a:off x="5331227" y="3489108"/>
            <a:ext cx="1057653" cy="50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8" name="Conector recto de flecha 57"/>
          <p:cNvCxnSpPr/>
          <p:nvPr/>
        </p:nvCxnSpPr>
        <p:spPr>
          <a:xfrm flipV="1">
            <a:off x="5317369" y="4472784"/>
            <a:ext cx="1057653" cy="50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9" name="Conector recto de flecha 58"/>
          <p:cNvCxnSpPr/>
          <p:nvPr/>
        </p:nvCxnSpPr>
        <p:spPr>
          <a:xfrm flipV="1">
            <a:off x="5320144" y="5564524"/>
            <a:ext cx="1057653" cy="50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>
            <a:off x="4738249" y="3898670"/>
            <a:ext cx="590208" cy="83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ángulo redondeado 16"/>
          <p:cNvSpPr/>
          <p:nvPr/>
        </p:nvSpPr>
        <p:spPr>
          <a:xfrm>
            <a:off x="1842431" y="3424364"/>
            <a:ext cx="2786280" cy="96523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25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TÉCNICA</a:t>
            </a:r>
            <a:endParaRPr lang="es-BO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15585" y="138464"/>
            <a:ext cx="925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UNIDADES OPERATIVAS </a:t>
            </a:r>
          </a:p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DEL SEDEGES</a:t>
            </a:r>
            <a:endParaRPr lang="es-BO" sz="3200" b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1715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978320" y="322433"/>
            <a:ext cx="6213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5000" b="1" dirty="0" smtClean="0">
                <a:solidFill>
                  <a:srgbClr val="C00000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GESTIÓN TRANSPARENTE</a:t>
            </a:r>
            <a:endParaRPr lang="es-BO" sz="5000" b="1" dirty="0">
              <a:solidFill>
                <a:srgbClr val="C00000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755A8B5-0A5B-4F38-BC5E-D1FA9D4E950D}"/>
              </a:ext>
            </a:extLst>
          </p:cNvPr>
          <p:cNvSpPr/>
          <p:nvPr/>
        </p:nvSpPr>
        <p:spPr>
          <a:xfrm>
            <a:off x="7641741" y="4915029"/>
            <a:ext cx="3119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Helvetica LT Std" panose="020B0704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www.sedegeslapaz.gob.bo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E9C29C1-B6C8-4048-8532-02C1451B73EC}"/>
              </a:ext>
            </a:extLst>
          </p:cNvPr>
          <p:cNvSpPr/>
          <p:nvPr/>
        </p:nvSpPr>
        <p:spPr>
          <a:xfrm>
            <a:off x="675181" y="6231377"/>
            <a:ext cx="4670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Helvetica LT Std" panose="020B0704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#SedegesLaPaz - </a:t>
            </a:r>
            <a:r>
              <a:rPr lang="es-BO" sz="2400" b="1" dirty="0">
                <a:latin typeface="Helvetica LT Std" panose="020B0704020202030204" pitchFamily="34" charset="0"/>
              </a:rPr>
              <a:t>2 2488354</a:t>
            </a:r>
            <a:endParaRPr lang="es-ES" sz="2400" b="1" dirty="0">
              <a:latin typeface="Helvetica LT Std" panose="020B0704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C6064A0-1438-40E1-B8CA-6B6567951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81" y="3907300"/>
            <a:ext cx="1032896" cy="10328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B694835-92FF-4103-B1A0-135F8E7145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2" y="5420557"/>
            <a:ext cx="4194492" cy="7360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2" y="-1"/>
            <a:ext cx="4194491" cy="542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o 39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41" name="Rectángulo 40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upo 41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43" name="Grupo 42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45" name="Imagen 4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46" name="Imagen 4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47" name="Imagen 46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48" name="Imagen 47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49" name="Imagen 48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50" name="Imagen 4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51" name="Imagen 50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44" name="Rectángulo 43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ectángulo redondeado 1"/>
          <p:cNvSpPr/>
          <p:nvPr/>
        </p:nvSpPr>
        <p:spPr>
          <a:xfrm>
            <a:off x="578657" y="5486399"/>
            <a:ext cx="3416530" cy="5167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REINTEGRACIÓN SOCIAL PARA VARONES</a:t>
            </a:r>
            <a:endParaRPr lang="es-BO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78656" y="6171132"/>
            <a:ext cx="3416531" cy="46024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REINTEGRACIÓN SOCIAL PARA MUJERES</a:t>
            </a:r>
            <a:endParaRPr lang="es-BO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578656" y="4746570"/>
            <a:ext cx="3416531" cy="56226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ACOGIDA FÉLIX MÉNDEZ ARCOS</a:t>
            </a:r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4245146" y="4154285"/>
            <a:ext cx="3069771" cy="48345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ACOGIDA MARÍA ESTHER QUEVEDO</a:t>
            </a:r>
            <a:endParaRPr lang="es-BO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245147" y="3463076"/>
            <a:ext cx="3069771" cy="50423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ROSAURA CAMPOS</a:t>
            </a:r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78656" y="3393747"/>
            <a:ext cx="3416531" cy="54715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ACOGIDA NIÑO JESÚS</a:t>
            </a:r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578656" y="4108927"/>
            <a:ext cx="3416531" cy="49931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ACOGIDA JOSÉ SORIA</a:t>
            </a:r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8335009" y="6068291"/>
            <a:ext cx="3524789" cy="58339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PARA LA PERSONA CON DISCAPACIDAD YANACACHI</a:t>
            </a:r>
            <a:endParaRPr lang="es-BO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8335007" y="5333964"/>
            <a:ext cx="3524791" cy="59195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PARA LA  PERSONA CON DISCAPACIDAD KALLUTACA</a:t>
            </a:r>
            <a:endParaRPr lang="es-BO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8335005" y="4502170"/>
            <a:ext cx="3524791" cy="65490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PARA LA PERSONA CON DISCAPACIDAD ERICK BOULTER</a:t>
            </a:r>
            <a:endParaRPr lang="es-BO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8335006" y="3811171"/>
            <a:ext cx="3524791" cy="54862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DE ADAPTACIÓN INFANTIL (IDAI)</a:t>
            </a:r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8335007" y="3095385"/>
            <a:ext cx="3524791" cy="53919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18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DE REHABILITACIÓN INFANTIL (IRI)</a:t>
            </a:r>
            <a:endParaRPr lang="es-BO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23"/>
          <p:cNvCxnSpPr/>
          <p:nvPr/>
        </p:nvCxnSpPr>
        <p:spPr>
          <a:xfrm>
            <a:off x="2040835" y="3104345"/>
            <a:ext cx="384313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2040835" y="3096034"/>
            <a:ext cx="0" cy="261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5883965" y="3096034"/>
            <a:ext cx="0" cy="261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3995187" y="2850227"/>
            <a:ext cx="3235" cy="270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10098912" y="2791280"/>
            <a:ext cx="0" cy="261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Rectángulo redondeado 24"/>
          <p:cNvSpPr/>
          <p:nvPr/>
        </p:nvSpPr>
        <p:spPr>
          <a:xfrm>
            <a:off x="1864761" y="2040534"/>
            <a:ext cx="4260851" cy="70643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36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ADMINISTRACIÓN DE CENTROS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8540187" y="1999148"/>
            <a:ext cx="3134540" cy="70643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36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0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SALUD</a:t>
            </a:r>
            <a:endParaRPr lang="es-BO" sz="20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375787" y="69026"/>
            <a:ext cx="925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CENTROS E INSTITUTOS </a:t>
            </a:r>
          </a:p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DEPENDIENTES DEL SEDEGES</a:t>
            </a:r>
            <a:endParaRPr lang="es-BO" sz="3200" b="1" u="sng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032000" y="719666"/>
            <a:ext cx="8128000" cy="541866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s-ES" dirty="0"/>
          </a:p>
          <a:p>
            <a:pPr lvl="1">
              <a:buChar char="•"/>
            </a:pPr>
            <a:endParaRPr lang="es-ES" dirty="0"/>
          </a:p>
          <a:p>
            <a:pPr lvl="2">
              <a:buChar char="•"/>
            </a:pPr>
            <a:endParaRPr lang="es-ES" dirty="0"/>
          </a:p>
          <a:p>
            <a:pPr lvl="2">
              <a:buChar char="•"/>
            </a:pPr>
            <a:endParaRPr lang="es-ES" dirty="0"/>
          </a:p>
          <a:p>
            <a:pPr lvl="1">
              <a:buChar char="•"/>
            </a:pPr>
            <a:endParaRPr lang="es-ES" dirty="0"/>
          </a:p>
          <a:p>
            <a:pPr lvl="2"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64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3" name="Rectángulo 22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5" name="Grupo 24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3" name="Imagen 32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6" name="Rectángulo 25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Rectángulo redondeado 6"/>
          <p:cNvSpPr/>
          <p:nvPr/>
        </p:nvSpPr>
        <p:spPr>
          <a:xfrm>
            <a:off x="3218881" y="1687274"/>
            <a:ext cx="7347096" cy="2418348"/>
          </a:xfrm>
          <a:prstGeom prst="roundRect">
            <a:avLst/>
          </a:prstGeom>
          <a:solidFill>
            <a:srgbClr val="FCE4D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SEDEGES, a nivel departamental y en el ámbito de su competencia, tiene como misión fundamental, el de </a:t>
            </a:r>
            <a:r>
              <a:rPr lang="es-E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operativizar</a:t>
            </a:r>
            <a:r>
              <a:rPr lang="es-E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políticas y normas establecidas por instancias competentes en el ámbito social, brindando una atención integral, a población en situación de vulnerabilidad, a través de la implementación de programas y proyectos que fortalezcan la generación de emprendimientos a nuevos desafíos, para la restitución de sus derechos y mejor calidad de vida de la población beneficiaria.</a:t>
            </a: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3218881" y="4663679"/>
            <a:ext cx="7347096" cy="1332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BO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“Institución </a:t>
            </a:r>
            <a:r>
              <a:rPr lang="es-B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en atención social, reconocido por su labor, en la restitución de los derechos, de la población en situación  de vulnerabilidad del </a:t>
            </a:r>
            <a:r>
              <a:rPr lang="es-BO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</a:t>
            </a:r>
            <a:r>
              <a:rPr lang="es-B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Paz, a través de la implementación de un nuevo modelo de atención”.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304365" y="261281"/>
            <a:ext cx="926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MISIÓN - VISIÓN</a:t>
            </a:r>
            <a:endParaRPr lang="es-BO" sz="3200" b="1" u="sng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2" name="Flecha a la derecha con muesca 1"/>
          <p:cNvSpPr/>
          <p:nvPr/>
        </p:nvSpPr>
        <p:spPr>
          <a:xfrm>
            <a:off x="790575" y="4839583"/>
            <a:ext cx="2092944" cy="980810"/>
          </a:xfrm>
          <a:prstGeom prst="notchedRightArrow">
            <a:avLst/>
          </a:prstGeom>
          <a:solidFill>
            <a:srgbClr val="0D751E"/>
          </a:solidFill>
          <a:ln>
            <a:solidFill>
              <a:srgbClr val="0D75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 smtClean="0">
                <a:latin typeface="Adobe Hebrew" panose="02040503050201020203" pitchFamily="18" charset="-79"/>
                <a:cs typeface="Adobe Hebrew" panose="02040503050201020203" pitchFamily="18" charset="-79"/>
              </a:rPr>
              <a:t>VISIÓN</a:t>
            </a:r>
            <a:endParaRPr lang="en-US" sz="25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21" name="Flecha a la derecha con muesca 20"/>
          <p:cNvSpPr/>
          <p:nvPr/>
        </p:nvSpPr>
        <p:spPr>
          <a:xfrm>
            <a:off x="820139" y="2412349"/>
            <a:ext cx="2092944" cy="980810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 smtClean="0">
                <a:latin typeface="Adobe Hebrew" panose="02040503050201020203" pitchFamily="18" charset="-79"/>
                <a:cs typeface="Adobe Hebrew" panose="02040503050201020203" pitchFamily="18" charset="-79"/>
              </a:rPr>
              <a:t>MISIÓN</a:t>
            </a:r>
            <a:endParaRPr lang="en-US" sz="25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26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24" name="Rectángulo 23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upo 24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26" name="Grupo 25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8" name="Imagen 2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9" name="Imagen 2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30" name="Imagen 29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1" name="Imagen 30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33" name="Imagen 3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7" name="Rectángulo 26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 txBox="1">
            <a:spLocks/>
          </p:cNvSpPr>
          <p:nvPr/>
        </p:nvSpPr>
        <p:spPr>
          <a:xfrm>
            <a:off x="955403" y="1951675"/>
            <a:ext cx="4202525" cy="5228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2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ACCIÓN A MEDIANO PLAZO</a:t>
            </a:r>
            <a:endParaRPr lang="es-BO" sz="2200" b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29645" y="2688881"/>
            <a:ext cx="42728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ALCANZAR EN 100% LA TASA DE SERVICIO DE GESTIÓN SOCIAL PARA LA POBLACIÓN EN SITUACIÓN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VULNERABILIDAD EN EL DEPARTAMENTO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LA PAZ AL 2025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IMPLEMENTAR EN 100% LA TASA DE ATENCIÓN INTEGRAL MULTIDISCIPLINARIA A PERSONAS EN SITUACIÓN DE VULNERABILIDAD EN EL DEPARTAMENTO DE LA PAZ AL 2023.</a:t>
            </a:r>
            <a:endParaRPr lang="es-B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970689B-6F1F-4FCA-9C7F-3BE1D02548AC}"/>
              </a:ext>
            </a:extLst>
          </p:cNvPr>
          <p:cNvSpPr txBox="1">
            <a:spLocks/>
          </p:cNvSpPr>
          <p:nvPr/>
        </p:nvSpPr>
        <p:spPr>
          <a:xfrm>
            <a:off x="953256" y="4241969"/>
            <a:ext cx="4202525" cy="5228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22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ACCIÓN A CORTO PLAZO</a:t>
            </a:r>
            <a:endParaRPr lang="es-BO" sz="2200" b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771291" y="1950250"/>
            <a:ext cx="6005326" cy="4247101"/>
            <a:chOff x="5628416" y="1931421"/>
            <a:chExt cx="6005326" cy="4247101"/>
          </a:xfrm>
        </p:grpSpPr>
        <p:sp>
          <p:nvSpPr>
            <p:cNvPr id="9" name="Rectángulo 8"/>
            <p:cNvSpPr/>
            <p:nvPr/>
          </p:nvSpPr>
          <p:spPr>
            <a:xfrm>
              <a:off x="6877508" y="3226726"/>
              <a:ext cx="1931831" cy="112046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Foto niño, y adulto mayor</a:t>
              </a:r>
              <a:endParaRPr lang="es-BO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16" y="1951674"/>
              <a:ext cx="3011911" cy="2119157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16" y="4070831"/>
              <a:ext cx="3011912" cy="2107691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112"/>
            <a:stretch/>
          </p:blipFill>
          <p:spPr>
            <a:xfrm>
              <a:off x="8640328" y="4070831"/>
              <a:ext cx="2993414" cy="2107691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326" y="1931421"/>
              <a:ext cx="2993415" cy="2139410"/>
            </a:xfrm>
            <a:prstGeom prst="rect">
              <a:avLst/>
            </a:prstGeom>
          </p:spPr>
        </p:pic>
      </p:grpSp>
      <p:sp>
        <p:nvSpPr>
          <p:cNvPr id="4" name="Rectángulo 3"/>
          <p:cNvSpPr/>
          <p:nvPr/>
        </p:nvSpPr>
        <p:spPr>
          <a:xfrm>
            <a:off x="1858232" y="113922"/>
            <a:ext cx="8278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3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OBJETIVOS ESTRATÉGICOS</a:t>
            </a:r>
          </a:p>
          <a:p>
            <a:pPr algn="ctr"/>
            <a:r>
              <a:rPr lang="es-BO" sz="3200" b="1" dirty="0" smtClean="0">
                <a:solidFill>
                  <a:schemeClr val="bg1"/>
                </a:solidFill>
                <a:latin typeface="Adobe Caslon Pro" panose="0205050205050A020403" pitchFamily="18" charset="0"/>
                <a:cs typeface="Arial" panose="020B0604020202020204" pitchFamily="34" charset="0"/>
              </a:rPr>
              <a:t>LÍNEAS DE ACCIÓN</a:t>
            </a:r>
            <a:endParaRPr lang="es-BO" sz="3200" b="1" dirty="0">
              <a:solidFill>
                <a:schemeClr val="bg1"/>
              </a:solidFill>
              <a:latin typeface="Adobe Caslon Pro" panose="0205050205050A0204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03377" y="2196769"/>
            <a:ext cx="446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000" b="1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RECURSOS HUMANOS SEDEGES - </a:t>
            </a:r>
            <a:r>
              <a:rPr lang="es-BO" sz="30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2023</a:t>
            </a:r>
            <a:endParaRPr lang="es-BO" sz="3000" b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17" y="155867"/>
            <a:ext cx="992601" cy="17812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67" y="4152086"/>
            <a:ext cx="1505861" cy="150586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1825" y="927279"/>
            <a:ext cx="1931831" cy="112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Foto del plantel</a:t>
            </a:r>
            <a:endParaRPr lang="es-B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" y="0"/>
            <a:ext cx="6007305" cy="321243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" y="3212432"/>
            <a:ext cx="6007305" cy="36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4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-151394"/>
            <a:ext cx="12198386" cy="1713533"/>
            <a:chOff x="0" y="-159148"/>
            <a:chExt cx="12198386" cy="1713533"/>
          </a:xfrm>
        </p:grpSpPr>
        <p:sp>
          <p:nvSpPr>
            <p:cNvPr id="17" name="Rectángulo 16"/>
            <p:cNvSpPr/>
            <p:nvPr/>
          </p:nvSpPr>
          <p:spPr>
            <a:xfrm>
              <a:off x="0" y="-19451"/>
              <a:ext cx="12192000" cy="1280042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upo 17"/>
            <p:cNvGrpSpPr/>
            <p:nvPr/>
          </p:nvGrpSpPr>
          <p:grpSpPr>
            <a:xfrm>
              <a:off x="0" y="-159148"/>
              <a:ext cx="12198386" cy="1713533"/>
              <a:chOff x="0" y="-159148"/>
              <a:chExt cx="12198386" cy="1713533"/>
            </a:xfrm>
          </p:grpSpPr>
          <p:grpSp>
            <p:nvGrpSpPr>
              <p:cNvPr id="19" name="Grupo 18"/>
              <p:cNvGrpSpPr/>
              <p:nvPr/>
            </p:nvGrpSpPr>
            <p:grpSpPr>
              <a:xfrm>
                <a:off x="0" y="-159148"/>
                <a:ext cx="12198386" cy="1713533"/>
                <a:chOff x="0" y="-159148"/>
                <a:chExt cx="12198386" cy="1713533"/>
              </a:xfrm>
            </p:grpSpPr>
            <p:pic>
              <p:nvPicPr>
                <p:cNvPr id="21" name="Imagen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54" y="99666"/>
                  <a:ext cx="911197" cy="1056343"/>
                </a:xfrm>
                <a:prstGeom prst="rect">
                  <a:avLst/>
                </a:prstGeom>
              </p:spPr>
            </p:pic>
            <p:pic>
              <p:nvPicPr>
                <p:cNvPr id="22" name="Imagen 2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75323" y="-19733"/>
                  <a:ext cx="774787" cy="1257788"/>
                </a:xfrm>
                <a:prstGeom prst="rect">
                  <a:avLst/>
                </a:prstGeom>
              </p:spPr>
            </p:pic>
            <p:pic>
              <p:nvPicPr>
                <p:cNvPr id="23" name="Imagen 22"/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96433">
                  <a:off x="933424" y="-156546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647474">
                  <a:off x="9228012" y="257315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25" t="42017" b="44868"/>
                <a:stretch/>
              </p:blipFill>
              <p:spPr>
                <a:xfrm rot="19042306">
                  <a:off x="1596879" y="320978"/>
                  <a:ext cx="1214005" cy="1233407"/>
                </a:xfrm>
                <a:prstGeom prst="rect">
                  <a:avLst/>
                </a:prstGeom>
              </p:spPr>
            </p:pic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7200"/>
                          </a14:imgEffect>
                          <a14:imgEffect>
                            <a14:saturation sat="300000"/>
                          </a14:imgEffect>
                          <a14:imgEffect>
                            <a14:brightnessContrast bright="-8000" contrast="-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017" r="89381" b="44868"/>
                <a:stretch/>
              </p:blipFill>
              <p:spPr>
                <a:xfrm rot="2508724">
                  <a:off x="10007038" y="-159148"/>
                  <a:ext cx="1297862" cy="1238608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6" t="31347" b="32769"/>
                <a:stretch/>
              </p:blipFill>
              <p:spPr>
                <a:xfrm>
                  <a:off x="0" y="1319981"/>
                  <a:ext cx="12198386" cy="110613"/>
                </a:xfrm>
                <a:prstGeom prst="rect">
                  <a:avLst/>
                </a:prstGeom>
              </p:spPr>
            </p:pic>
          </p:grpSp>
          <p:sp>
            <p:nvSpPr>
              <p:cNvPr id="20" name="Rectángulo 19"/>
              <p:cNvSpPr/>
              <p:nvPr/>
            </p:nvSpPr>
            <p:spPr>
              <a:xfrm>
                <a:off x="0" y="1259292"/>
                <a:ext cx="12192000" cy="75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01978"/>
              </p:ext>
            </p:extLst>
          </p:nvPr>
        </p:nvGraphicFramePr>
        <p:xfrm>
          <a:off x="3747756" y="1857375"/>
          <a:ext cx="7026180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" name="Documento" r:id="rId9" imgW="8601828" imgH="6162346" progId="Word.Document.12">
                  <p:embed/>
                </p:oleObj>
              </mc:Choice>
              <mc:Fallback>
                <p:oleObj name="Documento" r:id="rId9" imgW="8601828" imgH="61623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47756" y="1857375"/>
                        <a:ext cx="7026180" cy="500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A741E377-D0FD-4C0B-ADE7-BF710C729354}"/>
              </a:ext>
            </a:extLst>
          </p:cNvPr>
          <p:cNvSpPr txBox="1"/>
          <p:nvPr/>
        </p:nvSpPr>
        <p:spPr>
          <a:xfrm>
            <a:off x="1524167" y="146436"/>
            <a:ext cx="9118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RECURSOS HUMANOS </a:t>
            </a:r>
          </a:p>
          <a:p>
            <a:pPr algn="ctr"/>
            <a:r>
              <a:rPr lang="es-BO" sz="3200" b="1" dirty="0" smtClean="0"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SEDEGES </a:t>
            </a:r>
            <a:r>
              <a:rPr lang="es-BO" sz="3200" b="1" dirty="0" smtClean="0">
                <a:solidFill>
                  <a:schemeClr val="bg1"/>
                </a:solidFill>
                <a:latin typeface="Adobe Caslon Pro" panose="0205050205050A020403" pitchFamily="18" charset="0"/>
                <a:ea typeface="+mj-ea"/>
                <a:cs typeface="Adobe Hebrew" panose="02040503050201020203" pitchFamily="18" charset="-79"/>
              </a:rPr>
              <a:t>2023</a:t>
            </a:r>
            <a:endParaRPr lang="es-BO" sz="3200" b="1" dirty="0">
              <a:solidFill>
                <a:schemeClr val="bg1"/>
              </a:solidFill>
              <a:latin typeface="Adobe Caslon Pro" panose="0205050205050A020403" pitchFamily="18" charset="0"/>
              <a:ea typeface="+mj-ea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91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12257</TotalTime>
  <Words>1754</Words>
  <Application>Microsoft Office PowerPoint</Application>
  <PresentationFormat>Panorámica</PresentationFormat>
  <Paragraphs>478</Paragraphs>
  <Slides>40</Slides>
  <Notes>38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2" baseType="lpstr">
      <vt:lpstr>Adobe Caslon Pro</vt:lpstr>
      <vt:lpstr>Adobe Hebrew</vt:lpstr>
      <vt:lpstr>Arial</vt:lpstr>
      <vt:lpstr>Arial Black</vt:lpstr>
      <vt:lpstr>Arial MT</vt:lpstr>
      <vt:lpstr>Arial Narrow</vt:lpstr>
      <vt:lpstr>Calibri</vt:lpstr>
      <vt:lpstr>Calibri Light</vt:lpstr>
      <vt:lpstr>Helvetica LT Std</vt:lpstr>
      <vt:lpstr>Times New Roman</vt:lpstr>
      <vt:lpstr>Office Theme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ESPERADOS 2023</vt:lpstr>
      <vt:lpstr>RESULTADOS ESPERADOS 2023</vt:lpstr>
      <vt:lpstr>RESULTADOS ESPERADOS 2023</vt:lpstr>
      <vt:lpstr>Presentación de PowerPoint</vt:lpstr>
      <vt:lpstr>Presentación de PowerPoint</vt:lpstr>
      <vt:lpstr>Presentación de PowerPoint</vt:lpstr>
      <vt:lpstr>RESULTADOS ESPERADOS PARA LA GESTIÓN 2023</vt:lpstr>
      <vt:lpstr>Presentación de PowerPoint</vt:lpstr>
      <vt:lpstr>RESULTADOS ESPERADOS PARA LA GESTIÓN 2023</vt:lpstr>
      <vt:lpstr>Presentación de PowerPoint</vt:lpstr>
      <vt:lpstr>LOGROS ALCANZADOS  POR EL PROGRAMA</vt:lpstr>
      <vt:lpstr>Presentación de PowerPoint</vt:lpstr>
      <vt:lpstr>RESULTADOS ESPERADOS DEL PROGRAMA</vt:lpstr>
      <vt:lpstr>Presentación de PowerPoint</vt:lpstr>
      <vt:lpstr>RESULTADOS ESPERADOS POR EL PROGRAMA</vt:lpstr>
      <vt:lpstr>Presentación de PowerPoint</vt:lpstr>
      <vt:lpstr>RESULTADOS ESPERADOS POR EL PROGRAMA</vt:lpstr>
      <vt:lpstr>Presentación de PowerPoint</vt:lpstr>
      <vt:lpstr>RESULTADOS ESPERADOS POR EL PROGRAMA</vt:lpstr>
      <vt:lpstr>Presentación de PowerPoint</vt:lpstr>
      <vt:lpstr>RESULTADOS ESPERADOS POR EL PROGRAMA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Jose Limachi Vino</dc:creator>
  <cp:lastModifiedBy>Usuario de Windows</cp:lastModifiedBy>
  <cp:revision>920</cp:revision>
  <cp:lastPrinted>2023-02-22T19:45:40Z</cp:lastPrinted>
  <dcterms:created xsi:type="dcterms:W3CDTF">2019-02-19T14:45:15Z</dcterms:created>
  <dcterms:modified xsi:type="dcterms:W3CDTF">2023-04-28T13:52:36Z</dcterms:modified>
</cp:coreProperties>
</file>